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2"/>
  </p:handoutMasterIdLst>
  <p:sldIdLst>
    <p:sldId id="256" r:id="rId2"/>
    <p:sldId id="257" r:id="rId3"/>
    <p:sldId id="282" r:id="rId4"/>
    <p:sldId id="259" r:id="rId5"/>
    <p:sldId id="263" r:id="rId6"/>
    <p:sldId id="26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65" r:id="rId23"/>
    <p:sldId id="283" r:id="rId24"/>
    <p:sldId id="284" r:id="rId25"/>
    <p:sldId id="285" r:id="rId26"/>
    <p:sldId id="286" r:id="rId27"/>
    <p:sldId id="287" r:id="rId28"/>
    <p:sldId id="288" r:id="rId29"/>
    <p:sldId id="261"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262" r:id="rId5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F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2214"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FD9DC54-281D-4D55-B5BA-BD8E46933EC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xmlns="" id="{961BC001-4AFD-447F-8F6A-6588641397FB}"/>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F913771-4FD8-485D-9FC2-283016055ACE}" type="datetimeFigureOut">
              <a:rPr lang="en-AU" smtClean="0"/>
              <a:t>7/06/2017</a:t>
            </a:fld>
            <a:endParaRPr lang="en-AU"/>
          </a:p>
        </p:txBody>
      </p:sp>
      <p:sp>
        <p:nvSpPr>
          <p:cNvPr id="4" name="Footer Placeholder 3">
            <a:extLst>
              <a:ext uri="{FF2B5EF4-FFF2-40B4-BE49-F238E27FC236}">
                <a16:creationId xmlns:a16="http://schemas.microsoft.com/office/drawing/2014/main" xmlns="" id="{2BB28B3E-F0B8-4812-8B2C-8551F3B45EB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xmlns="" id="{2A8F2F80-E391-4842-A6AC-4E70561A0B4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FC9513D-53AB-4EC4-9B5A-F5474FEF28E9}" type="slidenum">
              <a:rPr lang="en-AU" smtClean="0"/>
              <a:t>‹#›</a:t>
            </a:fld>
            <a:endParaRPr lang="en-AU"/>
          </a:p>
        </p:txBody>
      </p:sp>
    </p:spTree>
    <p:extLst>
      <p:ext uri="{BB962C8B-B14F-4D97-AF65-F5344CB8AC3E}">
        <p14:creationId xmlns:p14="http://schemas.microsoft.com/office/powerpoint/2010/main" val="10530866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B9F06B-D4D8-2546-A850-BE8B181FD3A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187229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CB9F06B-D4D8-2546-A850-BE8B181FD3A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403072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CB9F06B-D4D8-2546-A850-BE8B181FD3A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72575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CB9F06B-D4D8-2546-A850-BE8B181FD3A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200059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CB9F06B-D4D8-2546-A850-BE8B181FD3A0}"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339563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8CB9F06B-D4D8-2546-A850-BE8B181FD3A0}"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32846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CB9F06B-D4D8-2546-A850-BE8B181FD3A0}"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105665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8CB9F06B-D4D8-2546-A850-BE8B181FD3A0}"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56415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9F06B-D4D8-2546-A850-BE8B181FD3A0}"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131884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CB9F06B-D4D8-2546-A850-BE8B181FD3A0}"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36472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CB9F06B-D4D8-2546-A850-BE8B181FD3A0}"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26226-8A14-E740-83A4-C03DC5051E3A}" type="slidenum">
              <a:rPr lang="en-US" smtClean="0"/>
              <a:t>‹#›</a:t>
            </a:fld>
            <a:endParaRPr lang="en-US"/>
          </a:p>
        </p:txBody>
      </p:sp>
    </p:spTree>
    <p:extLst>
      <p:ext uri="{BB962C8B-B14F-4D97-AF65-F5344CB8AC3E}">
        <p14:creationId xmlns:p14="http://schemas.microsoft.com/office/powerpoint/2010/main" val="410312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9F06B-D4D8-2546-A850-BE8B181FD3A0}" type="datetimeFigureOut">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26226-8A14-E740-83A4-C03DC5051E3A}" type="slidenum">
              <a:rPr lang="en-US" smtClean="0"/>
              <a:t>‹#›</a:t>
            </a:fld>
            <a:endParaRPr lang="en-US"/>
          </a:p>
        </p:txBody>
      </p:sp>
    </p:spTree>
    <p:extLst>
      <p:ext uri="{BB962C8B-B14F-4D97-AF65-F5344CB8AC3E}">
        <p14:creationId xmlns:p14="http://schemas.microsoft.com/office/powerpoint/2010/main" val="148251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SS_POWERPOINT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853256" y="4256172"/>
            <a:ext cx="6349828" cy="830997"/>
          </a:xfrm>
          <a:prstGeom prst="rect">
            <a:avLst/>
          </a:prstGeom>
          <a:noFill/>
        </p:spPr>
        <p:txBody>
          <a:bodyPr wrap="square" rtlCol="0">
            <a:spAutoFit/>
          </a:bodyPr>
          <a:lstStyle/>
          <a:p>
            <a:r>
              <a:rPr lang="de-DE" sz="2400" dirty="0">
                <a:solidFill>
                  <a:schemeClr val="bg1"/>
                </a:solidFill>
                <a:latin typeface="Open Sans Cond Light"/>
                <a:cs typeface="Open Sans Cond Light"/>
              </a:rPr>
              <a:t>WE DELIVER WHAT WE PROMISE</a:t>
            </a:r>
            <a:r>
              <a:rPr lang="de-DE" sz="2400">
                <a:solidFill>
                  <a:schemeClr val="bg1"/>
                </a:solidFill>
                <a:latin typeface="Open Sans Cond Light"/>
                <a:cs typeface="Open Sans Cond Light"/>
              </a:rPr>
              <a:t>. </a:t>
            </a:r>
            <a:br>
              <a:rPr lang="de-DE" sz="2400">
                <a:solidFill>
                  <a:schemeClr val="bg1"/>
                </a:solidFill>
                <a:latin typeface="Open Sans Cond Light"/>
                <a:cs typeface="Open Sans Cond Light"/>
              </a:rPr>
            </a:br>
            <a:r>
              <a:rPr lang="de-DE" sz="2400" b="1">
                <a:solidFill>
                  <a:srgbClr val="325FBA"/>
                </a:solidFill>
                <a:latin typeface="Open Sans Condensed Bold"/>
                <a:cs typeface="Open Sans Condensed Bold"/>
              </a:rPr>
              <a:t>EVERY </a:t>
            </a:r>
            <a:r>
              <a:rPr lang="de-DE" sz="2400" b="1" dirty="0">
                <a:solidFill>
                  <a:srgbClr val="325FBA"/>
                </a:solidFill>
                <a:latin typeface="Open Sans Condensed Bold"/>
                <a:cs typeface="Open Sans Condensed Bold"/>
              </a:rPr>
              <a:t>TIME.</a:t>
            </a:r>
          </a:p>
        </p:txBody>
      </p:sp>
      <p:sp>
        <p:nvSpPr>
          <p:cNvPr id="2" name="TextBox 1">
            <a:extLst>
              <a:ext uri="{FF2B5EF4-FFF2-40B4-BE49-F238E27FC236}">
                <a16:creationId xmlns:a16="http://schemas.microsoft.com/office/drawing/2014/main" xmlns="" id="{3C243FD8-0628-4AE8-BA37-CC066E3BD027}"/>
              </a:ext>
            </a:extLst>
          </p:cNvPr>
          <p:cNvSpPr txBox="1"/>
          <p:nvPr/>
        </p:nvSpPr>
        <p:spPr>
          <a:xfrm>
            <a:off x="853256" y="6001306"/>
            <a:ext cx="5770485" cy="553998"/>
          </a:xfrm>
          <a:prstGeom prst="rect">
            <a:avLst/>
          </a:prstGeom>
          <a:noFill/>
        </p:spPr>
        <p:txBody>
          <a:bodyPr wrap="square" rtlCol="0">
            <a:spAutoFit/>
          </a:bodyPr>
          <a:lstStyle/>
          <a:p>
            <a:r>
              <a:rPr lang="en-AU" sz="1000" b="1" dirty="0">
                <a:solidFill>
                  <a:schemeClr val="bg1"/>
                </a:solidFill>
              </a:rPr>
              <a:t>Disclaimer</a:t>
            </a:r>
            <a:r>
              <a:rPr lang="en-AU" sz="1000" dirty="0">
                <a:solidFill>
                  <a:schemeClr val="bg1"/>
                </a:solidFill>
              </a:rPr>
              <a:t>: The content in this presentation is intended only to provide a summary and general overview on matters of interest. It is not intended to be comprehensive nor does it constitute legal advice. You should seek legal or other professional advice before acting or relying on any of the content.</a:t>
            </a:r>
          </a:p>
        </p:txBody>
      </p:sp>
    </p:spTree>
    <p:extLst>
      <p:ext uri="{BB962C8B-B14F-4D97-AF65-F5344CB8AC3E}">
        <p14:creationId xmlns:p14="http://schemas.microsoft.com/office/powerpoint/2010/main" val="114426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10</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5339923"/>
          </a:xfrm>
          <a:prstGeom prst="rect">
            <a:avLst/>
          </a:prstGeom>
          <a:noFill/>
        </p:spPr>
        <p:txBody>
          <a:bodyPr wrap="square" rtlCol="0">
            <a:spAutoFit/>
          </a:bodyPr>
          <a:lstStyle/>
          <a:p>
            <a:r>
              <a:rPr lang="en-AU" dirty="0" err="1"/>
              <a:t>Sch</a:t>
            </a:r>
            <a:r>
              <a:rPr lang="en-AU" dirty="0"/>
              <a:t> 2, s 25 of the </a:t>
            </a:r>
            <a:r>
              <a:rPr lang="en-AU" i="1" dirty="0"/>
              <a:t>CCA 2010 (</a:t>
            </a:r>
            <a:r>
              <a:rPr lang="en-AU" i="1" dirty="0" err="1"/>
              <a:t>Cth</a:t>
            </a:r>
            <a:r>
              <a:rPr lang="en-AU" i="1" dirty="0"/>
              <a:t>) </a:t>
            </a:r>
            <a:r>
              <a:rPr lang="en-AU" dirty="0"/>
              <a:t>provides examples of the types of unfair terms that may be deemed as ‘unfair’. Such terms include those which permit, or have the effect of permitting one party (but not another) to:</a:t>
            </a:r>
          </a:p>
          <a:p>
            <a:endParaRPr lang="en-AU" dirty="0"/>
          </a:p>
          <a:p>
            <a:pPr marL="285750" lvl="0" indent="-285750">
              <a:buFont typeface="Arial" panose="020B0604020202020204" pitchFamily="34" charset="0"/>
              <a:buChar char="•"/>
            </a:pPr>
            <a:r>
              <a:rPr lang="en-AU" dirty="0"/>
              <a:t>Avoid or limit performance of the contact;</a:t>
            </a:r>
          </a:p>
          <a:p>
            <a:pPr marL="285750" lvl="0" indent="-285750">
              <a:buFont typeface="Arial" panose="020B0604020202020204" pitchFamily="34" charset="0"/>
              <a:buChar char="•"/>
            </a:pPr>
            <a:r>
              <a:rPr lang="en-AU" dirty="0"/>
              <a:t>Terminate the contract; </a:t>
            </a:r>
          </a:p>
          <a:p>
            <a:pPr marL="285750" lvl="0" indent="-285750">
              <a:buFont typeface="Arial" panose="020B0604020202020204" pitchFamily="34" charset="0"/>
              <a:buChar char="•"/>
            </a:pPr>
            <a:r>
              <a:rPr lang="en-AU" dirty="0"/>
              <a:t>Vary the terms of the contract;</a:t>
            </a:r>
          </a:p>
          <a:p>
            <a:pPr marL="285750" lvl="0" indent="-285750">
              <a:buFont typeface="Arial" panose="020B0604020202020204" pitchFamily="34" charset="0"/>
              <a:buChar char="•"/>
            </a:pPr>
            <a:r>
              <a:rPr lang="en-AU" dirty="0"/>
              <a:t>Renew or not renew the contract;</a:t>
            </a:r>
          </a:p>
          <a:p>
            <a:pPr marL="285750" lvl="0" indent="-285750">
              <a:buFont typeface="Arial" panose="020B0604020202020204" pitchFamily="34" charset="0"/>
              <a:buChar char="•"/>
            </a:pPr>
            <a:r>
              <a:rPr lang="en-AU" dirty="0"/>
              <a:t>Vary the upfront price payable without the right of another party to terminate the contract; </a:t>
            </a:r>
          </a:p>
          <a:p>
            <a:pPr marL="285750" lvl="0" indent="-285750">
              <a:buFont typeface="Arial" panose="020B0604020202020204" pitchFamily="34" charset="0"/>
              <a:buChar char="•"/>
            </a:pPr>
            <a:r>
              <a:rPr lang="en-AU" dirty="0"/>
              <a:t>Unilaterally vary the characteristics of the goods or services to be supplied, or the interest in land to be sold or granted under the contact; </a:t>
            </a:r>
          </a:p>
          <a:p>
            <a:pPr marL="285750" lvl="0" indent="-285750">
              <a:buFont typeface="Arial" panose="020B0604020202020204" pitchFamily="34" charset="0"/>
              <a:buChar char="•"/>
            </a:pPr>
            <a:r>
              <a:rPr lang="en-AU" dirty="0"/>
              <a:t>Unilaterally determine whether the contract has been breached or to interpret its meaning;</a:t>
            </a:r>
          </a:p>
          <a:p>
            <a:pPr marL="285750" lvl="0" indent="-285750">
              <a:buFont typeface="Arial" panose="020B0604020202020204" pitchFamily="34" charset="0"/>
              <a:buChar char="•"/>
            </a:pPr>
            <a:r>
              <a:rPr lang="en-AU" dirty="0"/>
              <a:t>Assign the contract to the detriment of another party without that other party’s consent. </a:t>
            </a:r>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116994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11</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4785926"/>
          </a:xfrm>
          <a:prstGeom prst="rect">
            <a:avLst/>
          </a:prstGeom>
          <a:noFill/>
        </p:spPr>
        <p:txBody>
          <a:bodyPr wrap="square" rtlCol="0">
            <a:spAutoFit/>
          </a:bodyPr>
          <a:lstStyle/>
          <a:p>
            <a:r>
              <a:rPr lang="en-AU" dirty="0"/>
              <a:t>Other terms can include a term which penalises, or has the effect of penalising one party (but not another) for a breach or termination of the contract, or a term which imposes the evidential burden on one party in proceedings relating to the contract. </a:t>
            </a:r>
          </a:p>
          <a:p>
            <a:r>
              <a:rPr lang="en-AU" dirty="0"/>
              <a:t> </a:t>
            </a:r>
          </a:p>
          <a:p>
            <a:r>
              <a:rPr lang="en-AU" dirty="0"/>
              <a:t>Finally, terms which limit, or has the effect of limiting:</a:t>
            </a:r>
          </a:p>
          <a:p>
            <a:endParaRPr lang="en-AU" dirty="0"/>
          </a:p>
          <a:p>
            <a:pPr marL="285750" lvl="0" indent="-285750">
              <a:buFont typeface="Arial" panose="020B0604020202020204" pitchFamily="34" charset="0"/>
              <a:buChar char="•"/>
            </a:pPr>
            <a:r>
              <a:rPr lang="en-AU" dirty="0"/>
              <a:t>One party’s vicarious liability for its agents; </a:t>
            </a:r>
          </a:p>
          <a:p>
            <a:pPr marL="285750" lvl="0" indent="-285750">
              <a:buFont typeface="Arial" panose="020B0604020202020204" pitchFamily="34" charset="0"/>
              <a:buChar char="•"/>
            </a:pPr>
            <a:r>
              <a:rPr lang="en-AU" dirty="0"/>
              <a:t>One party’s right to sue another party; or</a:t>
            </a:r>
          </a:p>
          <a:p>
            <a:pPr marL="285750" lvl="0" indent="-285750">
              <a:buFont typeface="Arial" panose="020B0604020202020204" pitchFamily="34" charset="0"/>
              <a:buChar char="•"/>
            </a:pPr>
            <a:r>
              <a:rPr lang="en-AU" dirty="0"/>
              <a:t>The evidence one party can adduce in proceedings relating to the contract,</a:t>
            </a:r>
          </a:p>
          <a:p>
            <a:endParaRPr lang="en-AU" dirty="0"/>
          </a:p>
          <a:p>
            <a:r>
              <a:rPr lang="en-AU" dirty="0"/>
              <a:t>are further examples of terms which may be deemed as ‘unfair’ under the legislation.</a:t>
            </a:r>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58100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12</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4231928"/>
          </a:xfrm>
          <a:prstGeom prst="rect">
            <a:avLst/>
          </a:prstGeom>
          <a:noFill/>
        </p:spPr>
        <p:txBody>
          <a:bodyPr wrap="square" rtlCol="0">
            <a:spAutoFit/>
          </a:bodyPr>
          <a:lstStyle/>
          <a:p>
            <a:r>
              <a:rPr lang="en-AU" i="1" u="sng" dirty="0"/>
              <a:t>Practical examples of terms that may be unfair </a:t>
            </a:r>
          </a:p>
          <a:p>
            <a:endParaRPr lang="en-AU" dirty="0"/>
          </a:p>
          <a:p>
            <a:pPr marL="285750" lvl="0" indent="-285750">
              <a:buFont typeface="Arial" panose="020B0604020202020204" pitchFamily="34" charset="0"/>
              <a:buChar char="•"/>
            </a:pPr>
            <a:r>
              <a:rPr lang="en-AU" dirty="0"/>
              <a:t>Automatic rollovers renewing contracts for excessive periods </a:t>
            </a:r>
          </a:p>
          <a:p>
            <a:pPr marL="285750" lvl="0" indent="-285750">
              <a:buFont typeface="Arial" panose="020B0604020202020204" pitchFamily="34" charset="0"/>
              <a:buChar char="•"/>
            </a:pPr>
            <a:r>
              <a:rPr lang="en-AU" dirty="0"/>
              <a:t>Unilateral price increases</a:t>
            </a:r>
          </a:p>
          <a:p>
            <a:pPr marL="285750" lvl="0" indent="-285750">
              <a:buFont typeface="Arial" panose="020B0604020202020204" pitchFamily="34" charset="0"/>
              <a:buChar char="•"/>
            </a:pPr>
            <a:r>
              <a:rPr lang="en-AU" dirty="0"/>
              <a:t>Excessive liquidated damages</a:t>
            </a:r>
          </a:p>
          <a:p>
            <a:pPr marL="285750" lvl="0" indent="-285750">
              <a:buFont typeface="Arial" panose="020B0604020202020204" pitchFamily="34" charset="0"/>
              <a:buChar char="•"/>
            </a:pPr>
            <a:r>
              <a:rPr lang="en-AU" dirty="0"/>
              <a:t>Fee farming i.e. terms requiring small businesses to pay a brokerage fee even if the broker’s conduct contributes to the small business failing to obtain a loan</a:t>
            </a:r>
          </a:p>
          <a:p>
            <a:pPr marL="285750" lvl="0" indent="-285750">
              <a:buFont typeface="Arial" panose="020B0604020202020204" pitchFamily="34" charset="0"/>
              <a:buChar char="•"/>
            </a:pPr>
            <a:r>
              <a:rPr lang="en-AU" dirty="0"/>
              <a:t>Unnecessarily high interest rates</a:t>
            </a:r>
          </a:p>
          <a:p>
            <a:pPr marL="285750" lvl="0" indent="-285750">
              <a:buFont typeface="Arial" panose="020B0604020202020204" pitchFamily="34" charset="0"/>
              <a:buChar char="•"/>
            </a:pPr>
            <a:r>
              <a:rPr lang="en-AU" dirty="0"/>
              <a:t>Compulsory acquisition of franchises at less than the market rate </a:t>
            </a:r>
          </a:p>
          <a:p>
            <a:pPr marL="285750" lvl="0" indent="-285750">
              <a:buFont typeface="Arial" panose="020B0604020202020204" pitchFamily="34" charset="0"/>
              <a:buChar char="•"/>
            </a:pPr>
            <a:r>
              <a:rPr lang="en-AU" dirty="0"/>
              <a:t>Terms allowing suppliers of telephone or internet services to unilaterally vary the amount of available data or calls.</a:t>
            </a:r>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19579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13</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5062924"/>
          </a:xfrm>
          <a:prstGeom prst="rect">
            <a:avLst/>
          </a:prstGeom>
          <a:noFill/>
        </p:spPr>
        <p:txBody>
          <a:bodyPr wrap="square" rtlCol="0">
            <a:spAutoFit/>
          </a:bodyPr>
          <a:lstStyle/>
          <a:p>
            <a:r>
              <a:rPr lang="en-AU" b="1" dirty="0"/>
              <a:t>What are the effects of having an unfair contract term? </a:t>
            </a:r>
          </a:p>
          <a:p>
            <a:endParaRPr lang="en-AU" dirty="0"/>
          </a:p>
          <a:p>
            <a:r>
              <a:rPr lang="en-AU" dirty="0"/>
              <a:t>If the contract can operate without the unfair term, the remainder of the contract will still be binding. The small business can make an application to the ACCC, the ASIC, or a state or territory regulator.</a:t>
            </a:r>
          </a:p>
          <a:p>
            <a:endParaRPr lang="en-AU" dirty="0"/>
          </a:p>
          <a:p>
            <a:r>
              <a:rPr lang="en-AU" dirty="0"/>
              <a:t>It is not an offence to include an unfair term in a small business contract.</a:t>
            </a:r>
          </a:p>
          <a:p>
            <a:endParaRPr lang="en-AU" dirty="0"/>
          </a:p>
          <a:p>
            <a:r>
              <a:rPr lang="en-AU" dirty="0"/>
              <a:t>However, if a court or tribunal finds that a term is ‘unfair’, the term will be void i.e. no longer binding on the parties and the term will be unenforceable and treated as if it did not exist. However, the contract will continue to bind parties if it is capable of operating without the unfair term or clause. </a:t>
            </a:r>
          </a:p>
          <a:p>
            <a:endParaRPr lang="en-AU" dirty="0"/>
          </a:p>
          <a:p>
            <a:r>
              <a:rPr lang="en-AU" dirty="0"/>
              <a:t>No fines </a:t>
            </a:r>
            <a:r>
              <a:rPr lang="en-AU" dirty="0">
                <a:sym typeface="Wingdings" panose="05000000000000000000" pitchFamily="2" charset="2"/>
              </a:rPr>
              <a:t></a:t>
            </a:r>
            <a:r>
              <a:rPr lang="en-AU" dirty="0"/>
              <a:t> but remedies include injunctions, compensation orders, and damages.</a:t>
            </a:r>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411115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14</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5339923"/>
          </a:xfrm>
          <a:prstGeom prst="rect">
            <a:avLst/>
          </a:prstGeom>
          <a:noFill/>
        </p:spPr>
        <p:txBody>
          <a:bodyPr wrap="square" rtlCol="0">
            <a:spAutoFit/>
          </a:bodyPr>
          <a:lstStyle/>
          <a:p>
            <a:r>
              <a:rPr lang="en-AU" b="1" dirty="0"/>
              <a:t>Exclusions</a:t>
            </a:r>
            <a:endParaRPr lang="en-AU" dirty="0"/>
          </a:p>
          <a:p>
            <a:r>
              <a:rPr lang="en-AU" dirty="0"/>
              <a:t>There are some contracts and terms which ACL does not apply to:</a:t>
            </a:r>
          </a:p>
          <a:p>
            <a:endParaRPr lang="en-AU" b="1" u="sng" dirty="0"/>
          </a:p>
          <a:p>
            <a:pPr lvl="0"/>
            <a:r>
              <a:rPr lang="en-AU" b="1" u="sng" dirty="0"/>
              <a:t>Excluded contracts</a:t>
            </a:r>
            <a:endParaRPr lang="en-AU" dirty="0"/>
          </a:p>
          <a:p>
            <a:pPr marL="285750" lvl="0" indent="-285750">
              <a:buFont typeface="Arial" panose="020B0604020202020204" pitchFamily="34" charset="0"/>
              <a:buChar char="•"/>
            </a:pPr>
            <a:r>
              <a:rPr lang="en-AU" dirty="0"/>
              <a:t>Shipping contracts e.g. a contract for the carriage of goods by ship;</a:t>
            </a:r>
          </a:p>
          <a:p>
            <a:pPr marL="285750" lvl="0" indent="-285750">
              <a:buFont typeface="Arial" panose="020B0604020202020204" pitchFamily="34" charset="0"/>
              <a:buChar char="•"/>
            </a:pPr>
            <a:r>
              <a:rPr lang="en-AU" dirty="0"/>
              <a:t>Contract that is the constitution of a company, managed investment scheme or other kind of body; or</a:t>
            </a:r>
          </a:p>
          <a:p>
            <a:pPr marL="285750" lvl="0" indent="-285750">
              <a:buFont typeface="Arial" panose="020B0604020202020204" pitchFamily="34" charset="0"/>
              <a:buChar char="•"/>
            </a:pPr>
            <a:r>
              <a:rPr lang="en-AU" dirty="0"/>
              <a:t>Contract of insurance governed by the </a:t>
            </a:r>
            <a:r>
              <a:rPr lang="en-AU" i="1" dirty="0"/>
              <a:t>Insurance Contracts Act 1984</a:t>
            </a:r>
            <a:r>
              <a:rPr lang="en-AU" dirty="0"/>
              <a:t>.</a:t>
            </a:r>
          </a:p>
          <a:p>
            <a:pPr lvl="0"/>
            <a:endParaRPr lang="en-AU" b="1" u="sng" dirty="0"/>
          </a:p>
          <a:p>
            <a:pPr lvl="0"/>
            <a:r>
              <a:rPr lang="en-AU" b="1" u="sng" dirty="0"/>
              <a:t>Excluded terms</a:t>
            </a:r>
            <a:endParaRPr lang="en-AU" dirty="0"/>
          </a:p>
          <a:p>
            <a:pPr marL="285750" lvl="0" indent="-285750">
              <a:buFont typeface="Arial" panose="020B0604020202020204" pitchFamily="34" charset="0"/>
              <a:buChar char="•"/>
            </a:pPr>
            <a:r>
              <a:rPr lang="en-AU" dirty="0"/>
              <a:t>Terms that define the main subject matter of the contract; </a:t>
            </a:r>
          </a:p>
          <a:p>
            <a:pPr marL="285750" lvl="0" indent="-285750">
              <a:buFont typeface="Arial" panose="020B0604020202020204" pitchFamily="34" charset="0"/>
              <a:buChar char="•"/>
            </a:pPr>
            <a:r>
              <a:rPr lang="en-AU" dirty="0"/>
              <a:t>Terms that set the upfront price payable under the contract; or</a:t>
            </a:r>
          </a:p>
          <a:p>
            <a:pPr marL="285750" lvl="0" indent="-285750">
              <a:buFont typeface="Arial" panose="020B0604020202020204" pitchFamily="34" charset="0"/>
              <a:buChar char="•"/>
            </a:pPr>
            <a:r>
              <a:rPr lang="en-AU" dirty="0"/>
              <a:t>The ‘upfront price’ does </a:t>
            </a:r>
            <a:r>
              <a:rPr lang="en-AU" b="1" dirty="0"/>
              <a:t>not </a:t>
            </a:r>
            <a:r>
              <a:rPr lang="en-AU" dirty="0"/>
              <a:t>include any consideration that is contingent on the occurrence or non-occurrence of a particular event.</a:t>
            </a:r>
          </a:p>
          <a:p>
            <a:pPr marL="285750" lvl="0" indent="-285750">
              <a:buFont typeface="Arial" panose="020B0604020202020204" pitchFamily="34" charset="0"/>
              <a:buChar char="•"/>
            </a:pPr>
            <a:r>
              <a:rPr lang="en-AU" dirty="0"/>
              <a:t>Terms that are required or expressly permitted by a law of the </a:t>
            </a:r>
            <a:r>
              <a:rPr lang="en-AU" dirty="0" err="1"/>
              <a:t>Cth</a:t>
            </a:r>
            <a:r>
              <a:rPr lang="en-AU" dirty="0"/>
              <a:t>, a State or a Territory.</a:t>
            </a:r>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4297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15</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3954929"/>
          </a:xfrm>
          <a:prstGeom prst="rect">
            <a:avLst/>
          </a:prstGeom>
          <a:noFill/>
        </p:spPr>
        <p:txBody>
          <a:bodyPr wrap="square" rtlCol="0">
            <a:spAutoFit/>
          </a:bodyPr>
          <a:lstStyle/>
          <a:p>
            <a:r>
              <a:rPr lang="en-AU" b="1" dirty="0"/>
              <a:t>Practical implications</a:t>
            </a:r>
          </a:p>
          <a:p>
            <a:endParaRPr lang="en-AU" dirty="0"/>
          </a:p>
          <a:p>
            <a:pPr marL="285750" indent="-285750">
              <a:buFont typeface="Arial" panose="020B0604020202020204" pitchFamily="34" charset="0"/>
              <a:buChar char="•"/>
            </a:pPr>
            <a:r>
              <a:rPr lang="en-AU" dirty="0"/>
              <a:t>Businesses should consider reviewing any of their low-value standard form contracts which potentially might be used in transactions involving businesses that employ fewer than 20 persons. The new protections will cover small business-to-small business contracts, and big-business-to-small business contracts.</a:t>
            </a:r>
          </a:p>
          <a:p>
            <a:r>
              <a:rPr lang="en-AU" dirty="0"/>
              <a:t> </a:t>
            </a:r>
          </a:p>
          <a:p>
            <a:pPr marL="285750" indent="-285750">
              <a:buFont typeface="Arial" panose="020B0604020202020204" pitchFamily="34" charset="0"/>
              <a:buChar char="•"/>
            </a:pPr>
            <a:r>
              <a:rPr lang="en-AU" dirty="0"/>
              <a:t>Business should consider whether they will be affected by the changes, and thoroughly then plan to respond. Some business may choose to comprehensively review their contracts or amend some of the more obviously unfair terms. </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937179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16</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3139321"/>
          </a:xfrm>
          <a:prstGeom prst="rect">
            <a:avLst/>
          </a:prstGeom>
          <a:noFill/>
        </p:spPr>
        <p:txBody>
          <a:bodyPr wrap="square" rtlCol="0">
            <a:spAutoFit/>
          </a:bodyPr>
          <a:lstStyle/>
          <a:p>
            <a:r>
              <a:rPr lang="en-AU" b="1" dirty="0"/>
              <a:t>Practical implications - </a:t>
            </a:r>
            <a:r>
              <a:rPr lang="en-AU" b="1" dirty="0" err="1"/>
              <a:t>ctd</a:t>
            </a:r>
            <a:endParaRPr lang="en-AU" b="1" dirty="0"/>
          </a:p>
          <a:p>
            <a:endParaRPr lang="en-AU" dirty="0"/>
          </a:p>
          <a:p>
            <a:r>
              <a:rPr lang="en-AU" dirty="0"/>
              <a:t>Suggestions business can take in response to the Act:</a:t>
            </a:r>
          </a:p>
          <a:p>
            <a:endParaRPr lang="en-AU" dirty="0"/>
          </a:p>
          <a:p>
            <a:pPr marL="285750" lvl="0" indent="-285750">
              <a:buFont typeface="Arial" panose="020B0604020202020204" pitchFamily="34" charset="0"/>
              <a:buChar char="•"/>
            </a:pPr>
            <a:r>
              <a:rPr lang="en-AU" dirty="0"/>
              <a:t>Review contracts which might be used in transactions involving businesses with less than 20 employees;</a:t>
            </a:r>
          </a:p>
          <a:p>
            <a:pPr marL="285750" lvl="0" indent="-285750">
              <a:buFont typeface="Arial" panose="020B0604020202020204" pitchFamily="34" charset="0"/>
              <a:buChar char="•"/>
            </a:pPr>
            <a:r>
              <a:rPr lang="en-AU" dirty="0"/>
              <a:t>Review new contracts and existing contracts which a business intends to renew or vary;</a:t>
            </a:r>
          </a:p>
          <a:p>
            <a:pPr marL="285750" lvl="0" indent="-285750">
              <a:buFont typeface="Arial" panose="020B0604020202020204" pitchFamily="34" charset="0"/>
              <a:buChar char="•"/>
            </a:pPr>
            <a:r>
              <a:rPr lang="en-AU" dirty="0"/>
              <a:t>Consider creating a separate set of contracts for big businesses; </a:t>
            </a:r>
          </a:p>
          <a:p>
            <a:pPr marL="285750" lvl="0" indent="-285750">
              <a:buFont typeface="Arial" panose="020B0604020202020204" pitchFamily="34" charset="0"/>
              <a:buChar char="•"/>
            </a:pPr>
            <a:r>
              <a:rPr lang="en-AU" dirty="0"/>
              <a:t>Consider structuring the price to exceed the financial threshold;</a:t>
            </a:r>
          </a:p>
          <a:p>
            <a:pPr marL="285750" lvl="0" indent="-285750">
              <a:buFont typeface="Arial" panose="020B0604020202020204" pitchFamily="34" charset="0"/>
              <a:buChar char="•"/>
            </a:pPr>
            <a:r>
              <a:rPr lang="en-AU" dirty="0"/>
              <a:t>Consider asking the other party how many people it employs.</a:t>
            </a:r>
          </a:p>
        </p:txBody>
      </p:sp>
    </p:spTree>
    <p:extLst>
      <p:ext uri="{BB962C8B-B14F-4D97-AF65-F5344CB8AC3E}">
        <p14:creationId xmlns:p14="http://schemas.microsoft.com/office/powerpoint/2010/main" val="361971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17</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3139321"/>
          </a:xfrm>
          <a:prstGeom prst="rect">
            <a:avLst/>
          </a:prstGeom>
          <a:noFill/>
        </p:spPr>
        <p:txBody>
          <a:bodyPr wrap="square" rtlCol="0">
            <a:spAutoFit/>
          </a:bodyPr>
          <a:lstStyle/>
          <a:p>
            <a:r>
              <a:rPr lang="en-AU" b="1" i="1" dirty="0"/>
              <a:t>Central Cleaning Supplies v </a:t>
            </a:r>
            <a:r>
              <a:rPr lang="en-AU" b="1" i="1" dirty="0" err="1"/>
              <a:t>Elkerton</a:t>
            </a:r>
            <a:r>
              <a:rPr lang="en-AU" b="1" i="1" dirty="0"/>
              <a:t> </a:t>
            </a:r>
            <a:r>
              <a:rPr lang="en-AU" b="1" dirty="0"/>
              <a:t>[2015] VSCA 92 (12 May 2015)</a:t>
            </a:r>
            <a:endParaRPr lang="en-AU" dirty="0"/>
          </a:p>
          <a:p>
            <a:endParaRPr lang="en-AU" u="sng" dirty="0"/>
          </a:p>
          <a:p>
            <a:r>
              <a:rPr lang="en-AU" u="sng" dirty="0"/>
              <a:t>Background / Facts</a:t>
            </a:r>
            <a:endParaRPr lang="en-AU" dirty="0"/>
          </a:p>
          <a:p>
            <a:pPr marL="285750" lvl="0" indent="-285750">
              <a:buFont typeface="Arial" panose="020B0604020202020204" pitchFamily="34" charset="0"/>
              <a:buChar char="•"/>
            </a:pPr>
            <a:r>
              <a:rPr lang="en-AU" dirty="0"/>
              <a:t>Appellant “Central” – supplier of cleaning equipment.</a:t>
            </a:r>
          </a:p>
          <a:p>
            <a:pPr marL="285750" lvl="0" indent="-285750">
              <a:buFont typeface="Arial" panose="020B0604020202020204" pitchFamily="34" charset="0"/>
              <a:buChar char="•"/>
            </a:pPr>
            <a:r>
              <a:rPr lang="en-AU" dirty="0"/>
              <a:t>Swan Services Pty Ltd “Swan” – one of Central’s customers. </a:t>
            </a:r>
          </a:p>
          <a:p>
            <a:pPr marL="285750" lvl="0" indent="-285750">
              <a:buFont typeface="Arial" panose="020B0604020202020204" pitchFamily="34" charset="0"/>
              <a:buChar char="•"/>
            </a:pPr>
            <a:r>
              <a:rPr lang="en-AU" dirty="0"/>
              <a:t>Respondent – Mr </a:t>
            </a:r>
            <a:r>
              <a:rPr lang="en-AU" dirty="0" err="1"/>
              <a:t>Elkerton</a:t>
            </a:r>
            <a:r>
              <a:rPr lang="en-AU" dirty="0"/>
              <a:t> (joint and several liquidator of Swan).</a:t>
            </a:r>
          </a:p>
          <a:p>
            <a:pPr marL="285750" lvl="0" indent="-285750">
              <a:buFont typeface="Arial" panose="020B0604020202020204" pitchFamily="34" charset="0"/>
              <a:buChar char="•"/>
            </a:pPr>
            <a:r>
              <a:rPr lang="en-AU" dirty="0"/>
              <a:t>September 2009 – May 2013, Central supplied cleaning equipment to Swan. </a:t>
            </a:r>
          </a:p>
          <a:p>
            <a:pPr marL="285750" lvl="0" indent="-285750">
              <a:buFont typeface="Arial" panose="020B0604020202020204" pitchFamily="34" charset="0"/>
              <a:buChar char="•"/>
            </a:pPr>
            <a:r>
              <a:rPr lang="en-AU" dirty="0"/>
              <a:t>Swan completed and signed ‘An Application for Commercial Credit Facilities’ which was required before the supplier would supply goods on 30 day terms. </a:t>
            </a:r>
          </a:p>
        </p:txBody>
      </p:sp>
    </p:spTree>
    <p:extLst>
      <p:ext uri="{BB962C8B-B14F-4D97-AF65-F5344CB8AC3E}">
        <p14:creationId xmlns:p14="http://schemas.microsoft.com/office/powerpoint/2010/main" val="235696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18</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3693319"/>
          </a:xfrm>
          <a:prstGeom prst="rect">
            <a:avLst/>
          </a:prstGeom>
          <a:noFill/>
        </p:spPr>
        <p:txBody>
          <a:bodyPr wrap="square" rtlCol="0">
            <a:spAutoFit/>
          </a:bodyPr>
          <a:lstStyle/>
          <a:p>
            <a:r>
              <a:rPr lang="en-AU" b="1" i="1" dirty="0"/>
              <a:t>Central Cleaning Supplies v </a:t>
            </a:r>
            <a:r>
              <a:rPr lang="en-AU" b="1" i="1" dirty="0" err="1"/>
              <a:t>Elkerton</a:t>
            </a:r>
            <a:r>
              <a:rPr lang="en-AU" b="1" i="1" dirty="0"/>
              <a:t> </a:t>
            </a:r>
            <a:r>
              <a:rPr lang="en-AU" b="1" dirty="0"/>
              <a:t>[2015] VSCA 92 (12 May 2015)</a:t>
            </a:r>
            <a:endParaRPr lang="en-AU" dirty="0"/>
          </a:p>
          <a:p>
            <a:endParaRPr lang="en-AU" u="sng" dirty="0"/>
          </a:p>
          <a:p>
            <a:pPr marL="285750" lvl="0" indent="-285750">
              <a:buFont typeface="Arial" panose="020B0604020202020204" pitchFamily="34" charset="0"/>
              <a:buChar char="•"/>
            </a:pPr>
            <a:r>
              <a:rPr lang="en-AU" dirty="0"/>
              <a:t>Central invoiced Swan for each supply, which included a retention of title (“ROT”) clause:</a:t>
            </a:r>
          </a:p>
          <a:p>
            <a:pPr marL="285750" lvl="0" indent="-285750">
              <a:buFont typeface="Arial" panose="020B0604020202020204" pitchFamily="34" charset="0"/>
              <a:buChar char="•"/>
            </a:pPr>
            <a:endParaRPr lang="en-AU" dirty="0"/>
          </a:p>
          <a:p>
            <a:pPr lvl="1"/>
            <a:r>
              <a:rPr lang="en-AU" i="1" dirty="0"/>
              <a:t>CONDITION OF SALE: Goods the subject of this sale remain the property of Central... until the whole of the purchase price has been paid by the Purchaser to Central in full.</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The Terms and Conditions of Supply were not attached nor did they form part of the Credit Application. </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Central did not register its security interest over the goods supplied. </a:t>
            </a:r>
          </a:p>
        </p:txBody>
      </p:sp>
    </p:spTree>
    <p:extLst>
      <p:ext uri="{BB962C8B-B14F-4D97-AF65-F5344CB8AC3E}">
        <p14:creationId xmlns:p14="http://schemas.microsoft.com/office/powerpoint/2010/main" val="1674226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19</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4247317"/>
          </a:xfrm>
          <a:prstGeom prst="rect">
            <a:avLst/>
          </a:prstGeom>
          <a:noFill/>
        </p:spPr>
        <p:txBody>
          <a:bodyPr wrap="square" rtlCol="0">
            <a:spAutoFit/>
          </a:bodyPr>
          <a:lstStyle/>
          <a:p>
            <a:r>
              <a:rPr lang="en-AU" b="1" i="1" dirty="0"/>
              <a:t>Central Cleaning Supplies v </a:t>
            </a:r>
            <a:r>
              <a:rPr lang="en-AU" b="1" i="1" dirty="0" err="1"/>
              <a:t>Elkerton</a:t>
            </a:r>
            <a:r>
              <a:rPr lang="en-AU" b="1" i="1" dirty="0"/>
              <a:t> </a:t>
            </a:r>
            <a:r>
              <a:rPr lang="en-AU" b="1" dirty="0"/>
              <a:t>[2015] VSCA 92 (12 May 2015)</a:t>
            </a:r>
            <a:endParaRPr lang="en-AU" dirty="0"/>
          </a:p>
          <a:p>
            <a:pPr lvl="0"/>
            <a:r>
              <a:rPr lang="en-AU" dirty="0"/>
              <a:t>At trial, Central was unsuccessful as the trial judge determined that each invoice was a separate contract. The transitional provisions of the </a:t>
            </a:r>
            <a:r>
              <a:rPr lang="en-AU" i="1" dirty="0"/>
              <a:t>PPSR </a:t>
            </a:r>
            <a:r>
              <a:rPr lang="en-AU" dirty="0"/>
              <a:t>did not perfect the contracts. </a:t>
            </a:r>
          </a:p>
          <a:p>
            <a:pPr lvl="0"/>
            <a:endParaRPr lang="en-AU" dirty="0"/>
          </a:p>
          <a:p>
            <a:pPr marL="742950" lvl="1" indent="-285750">
              <a:buFont typeface="Arial" panose="020B0604020202020204" pitchFamily="34" charset="0"/>
              <a:buChar char="•"/>
            </a:pPr>
            <a:r>
              <a:rPr lang="en-AU" dirty="0"/>
              <a:t>Central did not sign the Credit Application – the invoice contained a ROT clause which stated that the goods to which that invoice related remained the property of Central until they were paid for. </a:t>
            </a:r>
          </a:p>
          <a:p>
            <a:pPr marL="742950" lvl="1" indent="-285750">
              <a:buFont typeface="Arial" panose="020B0604020202020204" pitchFamily="34" charset="0"/>
              <a:buChar char="•"/>
            </a:pPr>
            <a:r>
              <a:rPr lang="en-AU" dirty="0"/>
              <a:t>Ferguson J considered that the Credit Application was an agreement, but that it did not include the ROT terms as they had not been provided at the time the agreement was formed. </a:t>
            </a:r>
          </a:p>
          <a:p>
            <a:pPr marL="742950" lvl="1" indent="-285750">
              <a:buFont typeface="Arial" panose="020B0604020202020204" pitchFamily="34" charset="0"/>
              <a:buChar char="•"/>
            </a:pPr>
            <a:r>
              <a:rPr lang="en-AU" dirty="0"/>
              <a:t>The Credit Application said that Central Cleaning’s standard terms and conditions applied to all supplies, but the ROT terms were not made known until the supplies were made and invoices were provided. </a:t>
            </a:r>
          </a:p>
        </p:txBody>
      </p:sp>
    </p:spTree>
    <p:extLst>
      <p:ext uri="{BB962C8B-B14F-4D97-AF65-F5344CB8AC3E}">
        <p14:creationId xmlns:p14="http://schemas.microsoft.com/office/powerpoint/2010/main" val="318567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867902" y="1207058"/>
            <a:ext cx="5296988" cy="1077218"/>
          </a:xfrm>
          <a:prstGeom prst="rect">
            <a:avLst/>
          </a:prstGeom>
        </p:spPr>
        <p:txBody>
          <a:bodyPr wrap="square">
            <a:spAutoFit/>
          </a:bodyPr>
          <a:lstStyle/>
          <a:p>
            <a:r>
              <a:rPr lang="de-DE" sz="3200" dirty="0">
                <a:solidFill>
                  <a:schemeClr val="bg1"/>
                </a:solidFill>
                <a:latin typeface="Open Sans Cond Light"/>
                <a:cs typeface="Open Sans Cond Light"/>
              </a:rPr>
              <a:t>Developments in the law for credit managers.</a:t>
            </a:r>
            <a:endParaRPr lang="de-DE" sz="3200" b="1" dirty="0">
              <a:solidFill>
                <a:schemeClr val="bg1"/>
              </a:solidFill>
              <a:latin typeface="Open Sans Cond Light"/>
              <a:cs typeface="Open Sans Cond Light"/>
            </a:endParaRPr>
          </a:p>
        </p:txBody>
      </p:sp>
      <p:sp>
        <p:nvSpPr>
          <p:cNvPr id="6" name="Rectangle 5"/>
          <p:cNvSpPr/>
          <p:nvPr/>
        </p:nvSpPr>
        <p:spPr>
          <a:xfrm>
            <a:off x="798448" y="2121580"/>
            <a:ext cx="6836348" cy="892552"/>
          </a:xfrm>
          <a:prstGeom prst="rect">
            <a:avLst/>
          </a:prstGeom>
        </p:spPr>
        <p:txBody>
          <a:bodyPr wrap="square">
            <a:spAutoFit/>
          </a:bodyPr>
          <a:lstStyle/>
          <a:p>
            <a:r>
              <a:rPr lang="de-DE" sz="2600" dirty="0">
                <a:solidFill>
                  <a:schemeClr val="accent1"/>
                </a:solidFill>
                <a:latin typeface="Open Sans Condensed Bold"/>
                <a:cs typeface="Open Sans Condensed Bold"/>
              </a:rPr>
              <a:t>QLD Division Credit Symposium </a:t>
            </a:r>
          </a:p>
          <a:p>
            <a:r>
              <a:rPr lang="de-DE" sz="2600" dirty="0">
                <a:solidFill>
                  <a:schemeClr val="accent1"/>
                </a:solidFill>
                <a:latin typeface="Open Sans Condensed Bold"/>
                <a:cs typeface="Open Sans Condensed Bold"/>
              </a:rPr>
              <a:t>Australian Institute of Credit Management.</a:t>
            </a:r>
            <a:endParaRPr lang="de-DE" sz="2600" b="1" dirty="0">
              <a:solidFill>
                <a:schemeClr val="accent1"/>
              </a:solidFill>
              <a:latin typeface="Open Sans Condensed Bold"/>
              <a:cs typeface="Open Sans Condensed Bold"/>
            </a:endParaRPr>
          </a:p>
        </p:txBody>
      </p:sp>
      <p:sp>
        <p:nvSpPr>
          <p:cNvPr id="7" name="Rectangle 6"/>
          <p:cNvSpPr/>
          <p:nvPr/>
        </p:nvSpPr>
        <p:spPr>
          <a:xfrm>
            <a:off x="798448" y="5578964"/>
            <a:ext cx="5296988" cy="384721"/>
          </a:xfrm>
          <a:prstGeom prst="rect">
            <a:avLst/>
          </a:prstGeom>
        </p:spPr>
        <p:txBody>
          <a:bodyPr wrap="square">
            <a:spAutoFit/>
          </a:bodyPr>
          <a:lstStyle/>
          <a:p>
            <a:r>
              <a:rPr lang="en-US" sz="1900" dirty="0">
                <a:solidFill>
                  <a:schemeClr val="bg1"/>
                </a:solidFill>
                <a:latin typeface="Open Sans Cond Light"/>
                <a:cs typeface="Open Sans Cond Light"/>
              </a:rPr>
              <a:t>PRESENTED BY</a:t>
            </a:r>
            <a:r>
              <a:rPr lang="en-US" sz="1900" b="1" dirty="0">
                <a:solidFill>
                  <a:schemeClr val="bg1"/>
                </a:solidFill>
                <a:latin typeface="Open Sans Cond Light"/>
                <a:cs typeface="Open Sans Cond Light"/>
              </a:rPr>
              <a:t> </a:t>
            </a:r>
            <a:r>
              <a:rPr lang="en-US" sz="1900" b="1" dirty="0">
                <a:solidFill>
                  <a:schemeClr val="bg1"/>
                </a:solidFill>
                <a:latin typeface="Open Sans Condensed Bold"/>
                <a:cs typeface="Open Sans Condensed Bold"/>
              </a:rPr>
              <a:t>MARK HARLEY</a:t>
            </a:r>
          </a:p>
        </p:txBody>
      </p:sp>
      <p:sp>
        <p:nvSpPr>
          <p:cNvPr id="8" name="Rectangle 7"/>
          <p:cNvSpPr/>
          <p:nvPr/>
        </p:nvSpPr>
        <p:spPr>
          <a:xfrm>
            <a:off x="798448" y="5991573"/>
            <a:ext cx="5296988" cy="307777"/>
          </a:xfrm>
          <a:prstGeom prst="rect">
            <a:avLst/>
          </a:prstGeom>
        </p:spPr>
        <p:txBody>
          <a:bodyPr wrap="square">
            <a:spAutoFit/>
          </a:bodyPr>
          <a:lstStyle/>
          <a:p>
            <a:r>
              <a:rPr lang="en-US" sz="1400" dirty="0">
                <a:solidFill>
                  <a:schemeClr val="bg1"/>
                </a:solidFill>
                <a:latin typeface="Open Sans Condensed Bold"/>
                <a:cs typeface="Open Sans Condensed Bold"/>
              </a:rPr>
              <a:t>09 June 2017</a:t>
            </a:r>
            <a:endParaRPr lang="en-US" sz="1400" b="1" dirty="0">
              <a:solidFill>
                <a:schemeClr val="bg1"/>
              </a:solidFill>
              <a:latin typeface="Open Sans Condensed Bold"/>
              <a:cs typeface="Open Sans Condensed Bold"/>
            </a:endParaRPr>
          </a:p>
        </p:txBody>
      </p:sp>
    </p:spTree>
    <p:extLst>
      <p:ext uri="{BB962C8B-B14F-4D97-AF65-F5344CB8AC3E}">
        <p14:creationId xmlns:p14="http://schemas.microsoft.com/office/powerpoint/2010/main" val="394633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20</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4524315"/>
          </a:xfrm>
          <a:prstGeom prst="rect">
            <a:avLst/>
          </a:prstGeom>
          <a:noFill/>
        </p:spPr>
        <p:txBody>
          <a:bodyPr wrap="square" rtlCol="0">
            <a:spAutoFit/>
          </a:bodyPr>
          <a:lstStyle/>
          <a:p>
            <a:r>
              <a:rPr lang="en-AU" b="1" i="1" dirty="0"/>
              <a:t>Central Cleaning Supplies v </a:t>
            </a:r>
            <a:r>
              <a:rPr lang="en-AU" b="1" i="1" dirty="0" err="1"/>
              <a:t>Elkerton</a:t>
            </a:r>
            <a:r>
              <a:rPr lang="en-AU" b="1" i="1" dirty="0"/>
              <a:t> </a:t>
            </a:r>
            <a:r>
              <a:rPr lang="en-AU" b="1" dirty="0"/>
              <a:t>[2015] VSCA 92 (12 May 2015)</a:t>
            </a:r>
            <a:endParaRPr lang="en-AU" dirty="0"/>
          </a:p>
          <a:p>
            <a:pPr marL="285750" indent="-285750">
              <a:buFont typeface="Arial" panose="020B0604020202020204" pitchFamily="34" charset="0"/>
              <a:buChar char="•"/>
            </a:pPr>
            <a:r>
              <a:rPr lang="en-AU" dirty="0"/>
              <a:t>Ferguson J found that the ROT terms formed part of separate agreements made at the time of each supply, so as the relevant supplies were made </a:t>
            </a:r>
            <a:r>
              <a:rPr lang="en-AU" i="1" dirty="0"/>
              <a:t>after </a:t>
            </a:r>
            <a:r>
              <a:rPr lang="en-AU" dirty="0"/>
              <a:t>the commencement date (and no registrations had been made) the security interests created by the separate supply agreements were not perfected. </a:t>
            </a:r>
          </a:p>
          <a:p>
            <a:pPr marL="285750" lvl="0" indent="-285750">
              <a:buFont typeface="Arial" panose="020B0604020202020204" pitchFamily="34" charset="0"/>
              <a:buChar char="•"/>
            </a:pPr>
            <a:r>
              <a:rPr lang="en-AU" dirty="0"/>
              <a:t>At para [16]: “Plainly enough, each contract between Central and Swan for the sale and supply of particular equipment was “an agreement to sell subject to retention of title”.</a:t>
            </a:r>
          </a:p>
          <a:p>
            <a:pPr marL="285750" lvl="0" indent="-285750">
              <a:buFont typeface="Arial" panose="020B0604020202020204" pitchFamily="34" charset="0"/>
              <a:buChar char="•"/>
            </a:pPr>
            <a:r>
              <a:rPr lang="en-AU" dirty="0"/>
              <a:t>At para [37] Callaway JA said in </a:t>
            </a:r>
            <a:r>
              <a:rPr lang="en-AU" i="1" dirty="0" err="1"/>
              <a:t>Maxitherm</a:t>
            </a:r>
            <a:r>
              <a:rPr lang="en-AU" dirty="0"/>
              <a:t>:</a:t>
            </a:r>
            <a:r>
              <a:rPr lang="en-AU" i="1" dirty="0"/>
              <a:t> </a:t>
            </a:r>
            <a:r>
              <a:rPr lang="en-AU" dirty="0"/>
              <a:t>“It is not uncommon to enter into a transaction on another party’s standard terms and conditions </a:t>
            </a:r>
            <a:r>
              <a:rPr lang="en-AU" b="1" dirty="0"/>
              <a:t>without enquiring what they are</a:t>
            </a:r>
            <a:r>
              <a:rPr lang="en-AU" dirty="0"/>
              <a:t>. It is often </a:t>
            </a:r>
            <a:r>
              <a:rPr lang="en-AU" b="1" dirty="0"/>
              <a:t>not worth doing so and a sensible commercial risk to run</a:t>
            </a:r>
            <a:r>
              <a:rPr lang="en-AU" dirty="0"/>
              <a:t>. The law reflects commercial reality by holding the party who does not enquire to such of the other party’s standard terms and conditions as may fairly be regarded as within the risk the first party took”.</a:t>
            </a:r>
          </a:p>
        </p:txBody>
      </p:sp>
    </p:spTree>
    <p:extLst>
      <p:ext uri="{BB962C8B-B14F-4D97-AF65-F5344CB8AC3E}">
        <p14:creationId xmlns:p14="http://schemas.microsoft.com/office/powerpoint/2010/main" val="60803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21</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4339650"/>
          </a:xfrm>
          <a:prstGeom prst="rect">
            <a:avLst/>
          </a:prstGeom>
          <a:noFill/>
        </p:spPr>
        <p:txBody>
          <a:bodyPr wrap="square" rtlCol="0">
            <a:spAutoFit/>
          </a:bodyPr>
          <a:lstStyle/>
          <a:p>
            <a:r>
              <a:rPr lang="en-AU" b="1" i="1" dirty="0"/>
              <a:t>Central Cleaning Supplies v </a:t>
            </a:r>
            <a:r>
              <a:rPr lang="en-AU" b="1" i="1" dirty="0" err="1"/>
              <a:t>Elkerton</a:t>
            </a:r>
            <a:r>
              <a:rPr lang="en-AU" b="1" i="1" dirty="0"/>
              <a:t> </a:t>
            </a:r>
            <a:r>
              <a:rPr lang="en-AU" b="1" dirty="0"/>
              <a:t>[2015] VSCA 92 (12 May 2015)</a:t>
            </a:r>
          </a:p>
          <a:p>
            <a:r>
              <a:rPr lang="en-AU" u="sng" dirty="0"/>
              <a:t>Outcome</a:t>
            </a:r>
            <a:endParaRPr lang="en-AU" dirty="0"/>
          </a:p>
          <a:p>
            <a:pPr marL="285750" lvl="0" indent="-285750">
              <a:buFont typeface="Arial" panose="020B0604020202020204" pitchFamily="34" charset="0"/>
              <a:buChar char="•"/>
            </a:pPr>
            <a:r>
              <a:rPr lang="en-AU" sz="1600" dirty="0"/>
              <a:t>The Court of Appeal overturned the trial judge’s decision. That is, the Credit Application did not create a contract between Central and Swan, and Swan did not become bound by the Credit Application Terms </a:t>
            </a:r>
            <a:r>
              <a:rPr lang="en-AU" sz="1600" u="sng" dirty="0"/>
              <a:t>until</a:t>
            </a:r>
            <a:r>
              <a:rPr lang="en-AU" sz="1600" dirty="0"/>
              <a:t> the first supply of goods was made. </a:t>
            </a:r>
          </a:p>
          <a:p>
            <a:pPr marL="285750" lvl="0" indent="-285750">
              <a:buFont typeface="Arial" panose="020B0604020202020204" pitchFamily="34" charset="0"/>
              <a:buChar char="•"/>
            </a:pPr>
            <a:r>
              <a:rPr lang="en-AU" sz="1600" dirty="0"/>
              <a:t>Each ROT clause had application only to the invoiced goods the subject of the particular supply. The result of the contractual analysis:</a:t>
            </a:r>
          </a:p>
          <a:p>
            <a:pPr marL="742950" lvl="1" indent="-285750">
              <a:buFont typeface="Arial" panose="020B0604020202020204" pitchFamily="34" charset="0"/>
              <a:buChar char="•"/>
            </a:pPr>
            <a:r>
              <a:rPr lang="en-AU" sz="1600" dirty="0"/>
              <a:t>Swan’s application for credit included an undertaking to be bound by Central’s standard terms of supply;</a:t>
            </a:r>
          </a:p>
          <a:p>
            <a:pPr marL="742950" lvl="1" indent="-285750">
              <a:buFont typeface="Arial" panose="020B0604020202020204" pitchFamily="34" charset="0"/>
              <a:buChar char="•"/>
            </a:pPr>
            <a:r>
              <a:rPr lang="en-AU" sz="1600" dirty="0"/>
              <a:t>The ROT clause was in existence, as a standard term of supply, at the date on which the credit agreement became binding on Swan; and</a:t>
            </a:r>
          </a:p>
          <a:p>
            <a:pPr marL="742950" lvl="1" indent="-285750">
              <a:buFont typeface="Arial" panose="020B0604020202020204" pitchFamily="34" charset="0"/>
              <a:buChar char="•"/>
            </a:pPr>
            <a:r>
              <a:rPr lang="en-AU" sz="1600" dirty="0"/>
              <a:t>Under that agreement, Swan accepted that all future supplies of equipment would be governed by that standard term.</a:t>
            </a:r>
          </a:p>
          <a:p>
            <a:pPr marL="285750" lvl="0" indent="-285750">
              <a:buFont typeface="Arial" panose="020B0604020202020204" pitchFamily="34" charset="0"/>
              <a:buChar char="•"/>
            </a:pPr>
            <a:r>
              <a:rPr lang="en-AU" sz="1600" dirty="0"/>
              <a:t>An agreement came into force at the time of the first supply of equipment.</a:t>
            </a:r>
          </a:p>
          <a:p>
            <a:pPr marL="285750" lvl="0" indent="-285750">
              <a:buFont typeface="Arial" panose="020B0604020202020204" pitchFamily="34" charset="0"/>
              <a:buChar char="•"/>
            </a:pPr>
            <a:r>
              <a:rPr lang="en-AU" sz="1600" dirty="0"/>
              <a:t>Central is able to enforce the ROT clauses (notwithstanding the absence of registration).</a:t>
            </a:r>
          </a:p>
        </p:txBody>
      </p:sp>
    </p:spTree>
    <p:extLst>
      <p:ext uri="{BB962C8B-B14F-4D97-AF65-F5344CB8AC3E}">
        <p14:creationId xmlns:p14="http://schemas.microsoft.com/office/powerpoint/2010/main" val="308415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6" name="TextBox 5"/>
          <p:cNvSpPr txBox="1"/>
          <p:nvPr/>
        </p:nvSpPr>
        <p:spPr>
          <a:xfrm>
            <a:off x="8620217" y="6359464"/>
            <a:ext cx="388600" cy="307777"/>
          </a:xfrm>
          <a:prstGeom prst="rect">
            <a:avLst/>
          </a:prstGeom>
          <a:noFill/>
        </p:spPr>
        <p:txBody>
          <a:bodyPr wrap="square" rtlCol="0">
            <a:spAutoFit/>
          </a:bodyPr>
          <a:lstStyle/>
          <a:p>
            <a:fld id="{1107F7EC-76DF-4F26-892F-166A1377E7C8}" type="slidenum">
              <a:rPr lang="en-US" sz="1400" smtClean="0">
                <a:latin typeface="Open Sans Condensed Bold"/>
                <a:cs typeface="Open Sans Condensed Bold"/>
              </a:rPr>
              <a:t>22</a:t>
            </a:fld>
            <a:endParaRPr lang="en-US" sz="1400" dirty="0">
              <a:latin typeface="Open Sans Condensed Bold"/>
              <a:cs typeface="Open Sans Condensed Bold"/>
            </a:endParaRPr>
          </a:p>
        </p:txBody>
      </p:sp>
      <p:sp>
        <p:nvSpPr>
          <p:cNvPr id="7" name="TextBox 6"/>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2" name="TextBox 11"/>
          <p:cNvSpPr txBox="1"/>
          <p:nvPr/>
        </p:nvSpPr>
        <p:spPr>
          <a:xfrm>
            <a:off x="996950" y="1939617"/>
            <a:ext cx="7552246" cy="3139321"/>
          </a:xfrm>
          <a:prstGeom prst="rect">
            <a:avLst/>
          </a:prstGeom>
          <a:noFill/>
        </p:spPr>
        <p:txBody>
          <a:bodyPr wrap="square" rtlCol="0">
            <a:spAutoFit/>
          </a:bodyPr>
          <a:lstStyle/>
          <a:p>
            <a:pPr marL="285750" lvl="0" indent="-285750">
              <a:buFont typeface="Arial" panose="020B0604020202020204" pitchFamily="34" charset="0"/>
              <a:buChar char="•"/>
            </a:pPr>
            <a:r>
              <a:rPr lang="en-AU" dirty="0"/>
              <a:t>Parliament passed the </a:t>
            </a:r>
            <a:r>
              <a:rPr lang="en-AU" i="1" dirty="0"/>
              <a:t>Insolvency Law Reform Act 2016</a:t>
            </a:r>
            <a:r>
              <a:rPr lang="en-AU" dirty="0"/>
              <a:t> (</a:t>
            </a:r>
            <a:r>
              <a:rPr lang="en-AU" b="1" i="1" dirty="0"/>
              <a:t>Insolvency Law Reform Act</a:t>
            </a:r>
            <a:r>
              <a:rPr lang="en-AU" dirty="0"/>
              <a:t>) on 22 February 2016.  The Insolvency Law Reform Act received Royal Assent on 29 February 2016.</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There were a number of key amendments including the introduction of s91 of the </a:t>
            </a:r>
            <a:r>
              <a:rPr lang="en-AU" i="1" dirty="0"/>
              <a:t>Corporations Act </a:t>
            </a:r>
            <a:r>
              <a:rPr lang="en-AU" dirty="0"/>
              <a:t>to provide a more expansive definition of </a:t>
            </a:r>
            <a:r>
              <a:rPr lang="en-AU" b="1" dirty="0"/>
              <a:t>‘relation-back day’</a:t>
            </a:r>
            <a:r>
              <a:rPr lang="en-AU" dirty="0"/>
              <a:t> in relation to the winding up of a company.</a:t>
            </a:r>
          </a:p>
          <a:p>
            <a:pPr lvl="0"/>
            <a:endParaRPr lang="en-AU" dirty="0"/>
          </a:p>
          <a:p>
            <a:pPr marL="285750" lvl="0" indent="-285750">
              <a:buFont typeface="Arial" panose="020B0604020202020204" pitchFamily="34" charset="0"/>
              <a:buChar char="•"/>
            </a:pPr>
            <a:r>
              <a:rPr lang="en-AU" dirty="0"/>
              <a:t>Deficiencies in the relation back have been identified: See </a:t>
            </a:r>
            <a:r>
              <a:rPr lang="en-AU" i="1" dirty="0"/>
              <a:t>Commissioner of State Revenue v Rafferty’s Resort Management Pty Ltd (In Liquidation)</a:t>
            </a:r>
            <a:r>
              <a:rPr lang="en-AU" dirty="0"/>
              <a:t> [2008] NSWC 452.</a:t>
            </a:r>
          </a:p>
        </p:txBody>
      </p:sp>
    </p:spTree>
    <p:extLst>
      <p:ext uri="{BB962C8B-B14F-4D97-AF65-F5344CB8AC3E}">
        <p14:creationId xmlns:p14="http://schemas.microsoft.com/office/powerpoint/2010/main" val="420959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58074" y="6359464"/>
            <a:ext cx="45074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23</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0" name="TextBox 9"/>
          <p:cNvSpPr txBox="1"/>
          <p:nvPr/>
        </p:nvSpPr>
        <p:spPr>
          <a:xfrm>
            <a:off x="876855" y="1510447"/>
            <a:ext cx="4978931" cy="4231928"/>
          </a:xfrm>
          <a:prstGeom prst="rect">
            <a:avLst/>
          </a:prstGeom>
          <a:noFill/>
        </p:spPr>
        <p:txBody>
          <a:bodyPr wrap="square" rtlCol="0">
            <a:spAutoFit/>
          </a:bodyPr>
          <a:lstStyle/>
          <a:p>
            <a:endParaRPr lang="en-AU" dirty="0"/>
          </a:p>
          <a:p>
            <a:pPr marL="285750" lvl="0" indent="-285750">
              <a:buFont typeface="Arial" panose="020B0604020202020204" pitchFamily="34" charset="0"/>
              <a:buChar char="•"/>
            </a:pPr>
            <a:r>
              <a:rPr lang="en-AU" dirty="0"/>
              <a:t>According to the explanatory memorandum, the change was introduced to address a number of difficulties with the existing definition.</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The change to the meaning of “relation-back day” will create greater exposure for unsecured creditors.</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The </a:t>
            </a:r>
            <a:r>
              <a:rPr lang="en-AU" i="1" dirty="0"/>
              <a:t>Insolvency Law Reform Act</a:t>
            </a:r>
            <a:r>
              <a:rPr lang="en-AU" dirty="0"/>
              <a:t> changes as to the earlier "relation back date" start from 1 March 2017 and create greater exposure for unsecured creditors. </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pic>
        <p:nvPicPr>
          <p:cNvPr id="15" name="Picture 14" descr="COMMERCIAL LAW BLK.jpg"/>
          <p:cNvPicPr>
            <a:picLocks noChangeAspect="1"/>
          </p:cNvPicPr>
          <p:nvPr/>
        </p:nvPicPr>
        <p:blipFill rotWithShape="1">
          <a:blip r:embed="rId3">
            <a:extLst>
              <a:ext uri="{28A0092B-C50C-407E-A947-70E740481C1C}">
                <a14:useLocalDpi xmlns:a14="http://schemas.microsoft.com/office/drawing/2010/main" val="0"/>
              </a:ext>
            </a:extLst>
          </a:blip>
          <a:srcRect l="3664" r="33983"/>
          <a:stretch/>
        </p:blipFill>
        <p:spPr>
          <a:xfrm>
            <a:off x="5855786" y="1883693"/>
            <a:ext cx="2904991" cy="3105953"/>
          </a:xfrm>
          <a:prstGeom prst="rect">
            <a:avLst/>
          </a:prstGeom>
        </p:spPr>
      </p:pic>
      <p:pic>
        <p:nvPicPr>
          <p:cNvPr id="16" name="Picture 15" descr="CORP ADVISORY AND GOVERNANCE BLK.jpg"/>
          <p:cNvPicPr>
            <a:picLocks noChangeAspect="1"/>
          </p:cNvPicPr>
          <p:nvPr/>
        </p:nvPicPr>
        <p:blipFill rotWithShape="1">
          <a:blip r:embed="rId4">
            <a:extLst>
              <a:ext uri="{28A0092B-C50C-407E-A947-70E740481C1C}">
                <a14:useLocalDpi xmlns:a14="http://schemas.microsoft.com/office/drawing/2010/main" val="0"/>
              </a:ext>
            </a:extLst>
          </a:blip>
          <a:srcRect l="9718" b="16223"/>
          <a:stretch/>
        </p:blipFill>
        <p:spPr>
          <a:xfrm>
            <a:off x="5855787" y="-24281"/>
            <a:ext cx="2904989" cy="1797098"/>
          </a:xfrm>
          <a:prstGeom prst="rect">
            <a:avLst/>
          </a:prstGeom>
        </p:spPr>
      </p:pic>
    </p:spTree>
    <p:extLst>
      <p:ext uri="{BB962C8B-B14F-4D97-AF65-F5344CB8AC3E}">
        <p14:creationId xmlns:p14="http://schemas.microsoft.com/office/powerpoint/2010/main" val="76725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24</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0" name="TextBox 9"/>
          <p:cNvSpPr txBox="1"/>
          <p:nvPr/>
        </p:nvSpPr>
        <p:spPr>
          <a:xfrm>
            <a:off x="876855" y="1510447"/>
            <a:ext cx="7645708" cy="3123932"/>
          </a:xfrm>
          <a:prstGeom prst="rect">
            <a:avLst/>
          </a:prstGeom>
          <a:noFill/>
        </p:spPr>
        <p:txBody>
          <a:bodyPr wrap="square" rtlCol="0">
            <a:spAutoFit/>
          </a:bodyPr>
          <a:lstStyle/>
          <a:p>
            <a:pPr lvl="1"/>
            <a:r>
              <a:rPr lang="en-AU" dirty="0"/>
              <a:t>Section 9 </a:t>
            </a:r>
            <a:r>
              <a:rPr lang="en-AU" i="1" dirty="0"/>
              <a:t>Corporations Act 2001</a:t>
            </a:r>
            <a:r>
              <a:rPr lang="en-AU" dirty="0"/>
              <a:t> previously stated that: </a:t>
            </a:r>
            <a:r>
              <a:rPr lang="en-AU" i="1" dirty="0"/>
              <a:t>relation</a:t>
            </a:r>
            <a:r>
              <a:rPr lang="en-US" i="1" dirty="0"/>
              <a:t>‑</a:t>
            </a:r>
            <a:r>
              <a:rPr lang="en-AU" i="1" dirty="0"/>
              <a:t>back day, in relation to a winding up of a company or Part 5.7 body, means:</a:t>
            </a:r>
          </a:p>
          <a:p>
            <a:endParaRPr lang="en-AU" dirty="0"/>
          </a:p>
          <a:p>
            <a:pPr marL="342900" indent="-342900">
              <a:buAutoNum type="alphaLcParenBoth"/>
            </a:pPr>
            <a:r>
              <a:rPr lang="en-AU" i="1" dirty="0"/>
              <a:t>if, because of Division 1A of Part 5.6, the winding up is taken to have begun on the day when an order that the company or body be wound up was made—the day on which the application for the order was filed; or</a:t>
            </a:r>
          </a:p>
          <a:p>
            <a:pPr marL="342900" indent="-342900">
              <a:buAutoNum type="alphaLcParenBoth"/>
            </a:pPr>
            <a:endParaRPr lang="en-AU" dirty="0"/>
          </a:p>
          <a:p>
            <a:r>
              <a:rPr lang="en-AU" i="1" dirty="0"/>
              <a:t>(b)	otherwise—the day on which the winding up is taken because of Division 1A of Part 5.6 to have begun.</a:t>
            </a:r>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63217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25</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0" name="TextBox 9"/>
          <p:cNvSpPr txBox="1"/>
          <p:nvPr/>
        </p:nvSpPr>
        <p:spPr>
          <a:xfrm>
            <a:off x="876855" y="1510447"/>
            <a:ext cx="7645708" cy="3954929"/>
          </a:xfrm>
          <a:prstGeom prst="rect">
            <a:avLst/>
          </a:prstGeom>
          <a:noFill/>
        </p:spPr>
        <p:txBody>
          <a:bodyPr wrap="square" rtlCol="0">
            <a:spAutoFit/>
          </a:bodyPr>
          <a:lstStyle/>
          <a:p>
            <a:pPr marL="285750" indent="-285750">
              <a:buFont typeface="Arial" panose="020B0604020202020204" pitchFamily="34" charset="0"/>
              <a:buChar char="•"/>
            </a:pPr>
            <a:r>
              <a:rPr lang="en-AU" dirty="0"/>
              <a:t>Section 513A, 513B and 513C </a:t>
            </a:r>
            <a:r>
              <a:rPr lang="en-AU" i="1" dirty="0"/>
              <a:t>Corporations Act 2001</a:t>
            </a:r>
            <a:r>
              <a:rPr lang="en-AU" dirty="0"/>
              <a:t> have the effect, that where (in a common scenario):</a:t>
            </a:r>
          </a:p>
          <a:p>
            <a:endParaRPr lang="en-AU" dirty="0"/>
          </a:p>
          <a:p>
            <a:pPr marL="742950" lvl="1" indent="-285750">
              <a:buFont typeface="Arial" panose="020B0604020202020204" pitchFamily="34" charset="0"/>
              <a:buChar char="•"/>
            </a:pPr>
            <a:r>
              <a:rPr lang="en-AU" dirty="0"/>
              <a:t>a winding up application has been filed in a court by a creditor (based on a statutory demand); </a:t>
            </a:r>
          </a:p>
          <a:p>
            <a:pPr lvl="1"/>
            <a:endParaRPr lang="en-AU" dirty="0"/>
          </a:p>
          <a:p>
            <a:pPr marL="742950" lvl="1" indent="-285750">
              <a:buFont typeface="Arial" panose="020B0604020202020204" pitchFamily="34" charset="0"/>
              <a:buChar char="•"/>
            </a:pPr>
            <a:r>
              <a:rPr lang="en-AU" dirty="0"/>
              <a:t>a Voluntary Administrator is then appointed, and </a:t>
            </a:r>
          </a:p>
          <a:p>
            <a:pPr lvl="1"/>
            <a:endParaRPr lang="en-AU" dirty="0"/>
          </a:p>
          <a:p>
            <a:pPr marL="742950" lvl="1" indent="-285750">
              <a:buFont typeface="Arial" panose="020B0604020202020204" pitchFamily="34" charset="0"/>
              <a:buChar char="•"/>
            </a:pPr>
            <a:r>
              <a:rPr lang="en-AU" dirty="0"/>
              <a:t>the court then orders that the company be wound up based on the application</a:t>
            </a:r>
          </a:p>
          <a:p>
            <a:pPr lvl="1"/>
            <a:endParaRPr lang="en-AU" dirty="0"/>
          </a:p>
          <a:p>
            <a:r>
              <a:rPr lang="en-AU" u="sng" dirty="0"/>
              <a:t>the relation back day is the date of appointment of the VA</a:t>
            </a:r>
            <a:r>
              <a:rPr lang="en-AU" dirty="0"/>
              <a:t>.   </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57079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26</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0" name="TextBox 9"/>
          <p:cNvSpPr txBox="1"/>
          <p:nvPr/>
        </p:nvSpPr>
        <p:spPr>
          <a:xfrm>
            <a:off x="876855" y="1510447"/>
            <a:ext cx="7645708" cy="3677930"/>
          </a:xfrm>
          <a:prstGeom prst="rect">
            <a:avLst/>
          </a:prstGeom>
          <a:noFill/>
        </p:spPr>
        <p:txBody>
          <a:bodyPr wrap="square" rtlCol="0">
            <a:spAutoFit/>
          </a:bodyPr>
          <a:lstStyle/>
          <a:p>
            <a:pPr marL="285750" indent="-285750">
              <a:buFont typeface="Arial" panose="020B0604020202020204" pitchFamily="34" charset="0"/>
              <a:buChar char="•"/>
            </a:pPr>
            <a:r>
              <a:rPr lang="en-AU" dirty="0"/>
              <a:t>From 1 March 2017:</a:t>
            </a:r>
          </a:p>
          <a:p>
            <a:pPr marL="285750" indent="-285750">
              <a:buFont typeface="Arial" panose="020B0604020202020204" pitchFamily="34" charset="0"/>
              <a:buChar char="•"/>
            </a:pPr>
            <a:endParaRPr lang="en-AU" dirty="0"/>
          </a:p>
          <a:p>
            <a:pPr lvl="1"/>
            <a:r>
              <a:rPr lang="en-AU" b="1" dirty="0"/>
              <a:t>Section 9 Corporations Act 2001 was amended to read:</a:t>
            </a:r>
          </a:p>
          <a:p>
            <a:pPr lvl="1"/>
            <a:endParaRPr lang="en-AU" b="1" dirty="0"/>
          </a:p>
          <a:p>
            <a:r>
              <a:rPr lang="en-AU" i="1" dirty="0"/>
              <a:t>relation-back day has the meaning given by section 91.</a:t>
            </a:r>
            <a:endParaRPr lang="en-AU" dirty="0"/>
          </a:p>
          <a:p>
            <a:r>
              <a:rPr lang="en-AU" dirty="0"/>
              <a:t>and</a:t>
            </a:r>
          </a:p>
          <a:p>
            <a:pPr lvl="2"/>
            <a:r>
              <a:rPr lang="en-AU" b="1" dirty="0"/>
              <a:t>Section 91 then sets out a lengthy table of the different meaning of the relation back day in various circumstances.  </a:t>
            </a:r>
          </a:p>
          <a:p>
            <a:endParaRPr lang="en-AU" u="sng" dirty="0"/>
          </a:p>
          <a:p>
            <a:r>
              <a:rPr lang="en-AU" u="sng" dirty="0"/>
              <a:t>Using the above scenario, the relation back day will now be the date of the filing of the winding up application</a:t>
            </a:r>
            <a:r>
              <a:rPr lang="en-AU" dirty="0"/>
              <a:t>.  </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46255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27</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0" name="TextBox 9"/>
          <p:cNvSpPr txBox="1"/>
          <p:nvPr/>
        </p:nvSpPr>
        <p:spPr>
          <a:xfrm>
            <a:off x="876855" y="1510447"/>
            <a:ext cx="7645708" cy="4231928"/>
          </a:xfrm>
          <a:prstGeom prst="rect">
            <a:avLst/>
          </a:prstGeom>
          <a:noFill/>
        </p:spPr>
        <p:txBody>
          <a:bodyPr wrap="square" rtlCol="0">
            <a:spAutoFit/>
          </a:bodyPr>
          <a:lstStyle/>
          <a:p>
            <a:pPr lvl="1"/>
            <a:endParaRPr lang="en-AU" dirty="0"/>
          </a:p>
          <a:p>
            <a:r>
              <a:rPr lang="en-AU" dirty="0"/>
              <a:t>Given:</a:t>
            </a:r>
          </a:p>
          <a:p>
            <a:endParaRPr lang="en-AU" dirty="0"/>
          </a:p>
          <a:p>
            <a:pPr marL="285750" indent="-285750">
              <a:buFont typeface="Arial" panose="020B0604020202020204" pitchFamily="34" charset="0"/>
              <a:buChar char="•"/>
            </a:pPr>
            <a:r>
              <a:rPr lang="en-AU" dirty="0"/>
              <a:t>the period between the filing of the application to wind up and a winding up order date can be quite lengthy (usually 2 or more months), </a:t>
            </a:r>
          </a:p>
          <a:p>
            <a:endParaRPr lang="en-AU" dirty="0"/>
          </a:p>
          <a:p>
            <a:pPr marL="285750" indent="-285750">
              <a:buFont typeface="Arial" panose="020B0604020202020204" pitchFamily="34" charset="0"/>
              <a:buChar char="•"/>
            </a:pPr>
            <a:r>
              <a:rPr lang="en-AU" dirty="0"/>
              <a:t>a VA may be appointed only a week or so before the first hearing date (usually 6-8 weeks after filing date), and </a:t>
            </a:r>
          </a:p>
          <a:p>
            <a:endParaRPr lang="en-AU" dirty="0"/>
          </a:p>
          <a:p>
            <a:pPr marL="285750" indent="-285750">
              <a:buFont typeface="Arial" panose="020B0604020202020204" pitchFamily="34" charset="0"/>
              <a:buChar char="•"/>
            </a:pPr>
            <a:r>
              <a:rPr lang="en-AU" dirty="0"/>
              <a:t>the amendments to Corporations Act for “relation back date”</a:t>
            </a:r>
          </a:p>
          <a:p>
            <a:endParaRPr lang="en-AU" dirty="0"/>
          </a:p>
          <a:p>
            <a:r>
              <a:rPr lang="en-AU" dirty="0"/>
              <a:t>the voidable transaction provisions will now cause greater exposure to unsecured creditors. </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524481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28</a:t>
            </a:fld>
            <a:endParaRPr lang="en-US" sz="1400" dirty="0">
              <a:latin typeface="Open Sans Condensed Bold"/>
              <a:cs typeface="Open Sans Condensed Bold"/>
            </a:endParaRPr>
          </a:p>
        </p:txBody>
      </p:sp>
      <p:graphicFrame>
        <p:nvGraphicFramePr>
          <p:cNvPr id="2" name="Table 1">
            <a:extLst>
              <a:ext uri="{FF2B5EF4-FFF2-40B4-BE49-F238E27FC236}">
                <a16:creationId xmlns:a16="http://schemas.microsoft.com/office/drawing/2014/main" xmlns="" id="{DA884661-69D7-48F3-BAAA-C4A3BD7C0DDB}"/>
              </a:ext>
            </a:extLst>
          </p:cNvPr>
          <p:cNvGraphicFramePr>
            <a:graphicFrameLocks noGrp="1"/>
          </p:cNvGraphicFramePr>
          <p:nvPr>
            <p:extLst>
              <p:ext uri="{D42A27DB-BD31-4B8C-83A1-F6EECF244321}">
                <p14:modId xmlns:p14="http://schemas.microsoft.com/office/powerpoint/2010/main" val="990476448"/>
              </p:ext>
            </p:extLst>
          </p:nvPr>
        </p:nvGraphicFramePr>
        <p:xfrm>
          <a:off x="0" y="0"/>
          <a:ext cx="9143998" cy="5738404"/>
        </p:xfrm>
        <a:graphic>
          <a:graphicData uri="http://schemas.openxmlformats.org/drawingml/2006/table">
            <a:tbl>
              <a:tblPr firstRow="1" bandRow="1">
                <a:tableStyleId>{5C22544A-7EE6-4342-B048-85BDC9FD1C3A}</a:tableStyleId>
              </a:tblPr>
              <a:tblGrid>
                <a:gridCol w="839431">
                  <a:extLst>
                    <a:ext uri="{9D8B030D-6E8A-4147-A177-3AD203B41FA5}">
                      <a16:colId xmlns:a16="http://schemas.microsoft.com/office/drawing/2014/main" xmlns="" val="3730568921"/>
                    </a:ext>
                  </a:extLst>
                </a:gridCol>
                <a:gridCol w="1323850">
                  <a:extLst>
                    <a:ext uri="{9D8B030D-6E8A-4147-A177-3AD203B41FA5}">
                      <a16:colId xmlns:a16="http://schemas.microsoft.com/office/drawing/2014/main" xmlns="" val="1285038362"/>
                    </a:ext>
                  </a:extLst>
                </a:gridCol>
                <a:gridCol w="1450968">
                  <a:extLst>
                    <a:ext uri="{9D8B030D-6E8A-4147-A177-3AD203B41FA5}">
                      <a16:colId xmlns:a16="http://schemas.microsoft.com/office/drawing/2014/main" xmlns="" val="622742419"/>
                    </a:ext>
                  </a:extLst>
                </a:gridCol>
                <a:gridCol w="246585">
                  <a:extLst>
                    <a:ext uri="{9D8B030D-6E8A-4147-A177-3AD203B41FA5}">
                      <a16:colId xmlns:a16="http://schemas.microsoft.com/office/drawing/2014/main" xmlns="" val="3809769674"/>
                    </a:ext>
                  </a:extLst>
                </a:gridCol>
                <a:gridCol w="246585">
                  <a:extLst>
                    <a:ext uri="{9D8B030D-6E8A-4147-A177-3AD203B41FA5}">
                      <a16:colId xmlns:a16="http://schemas.microsoft.com/office/drawing/2014/main" xmlns="" val="2734133255"/>
                    </a:ext>
                  </a:extLst>
                </a:gridCol>
                <a:gridCol w="1389124">
                  <a:extLst>
                    <a:ext uri="{9D8B030D-6E8A-4147-A177-3AD203B41FA5}">
                      <a16:colId xmlns:a16="http://schemas.microsoft.com/office/drawing/2014/main" xmlns="" val="3322391859"/>
                    </a:ext>
                  </a:extLst>
                </a:gridCol>
                <a:gridCol w="3647455">
                  <a:extLst>
                    <a:ext uri="{9D8B030D-6E8A-4147-A177-3AD203B41FA5}">
                      <a16:colId xmlns:a16="http://schemas.microsoft.com/office/drawing/2014/main" xmlns="" val="2013355761"/>
                    </a:ext>
                  </a:extLst>
                </a:gridCol>
              </a:tblGrid>
              <a:tr h="471431">
                <a:tc gridSpan="4">
                  <a:txBody>
                    <a:bodyPr/>
                    <a:lstStyle/>
                    <a:p>
                      <a:pPr>
                        <a:lnSpc>
                          <a:spcPct val="107000"/>
                        </a:lnSpc>
                        <a:spcAft>
                          <a:spcPts val="800"/>
                        </a:spcAft>
                      </a:pPr>
                      <a:r>
                        <a:rPr lang="en-AU" sz="1200" b="1" kern="1200" dirty="0">
                          <a:effectLst/>
                        </a:rPr>
                        <a:t>Winding up application filed, VA appointed and winding up order made</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hMerge="1">
                  <a:txBody>
                    <a:bodyPr/>
                    <a:lstStyle/>
                    <a:p>
                      <a:endParaRPr lang="en-AU"/>
                    </a:p>
                  </a:txBody>
                  <a:tcPr/>
                </a:tc>
                <a:tc hMerge="1">
                  <a:txBody>
                    <a:bodyPr/>
                    <a:lstStyle/>
                    <a:p>
                      <a:endParaRPr lang="en-AU"/>
                    </a:p>
                  </a:txBody>
                  <a:tcPr/>
                </a:tc>
                <a:tc hMerge="1">
                  <a:txBody>
                    <a:bodyPr/>
                    <a:lstStyle/>
                    <a:p>
                      <a:endParaRPr lang="en-AU"/>
                    </a:p>
                  </a:txBody>
                  <a:tcPr/>
                </a:tc>
                <a:tc gridSpan="3">
                  <a:txBody>
                    <a:bodyPr/>
                    <a:lstStyle/>
                    <a:p>
                      <a:pPr>
                        <a:lnSpc>
                          <a:spcPct val="107000"/>
                        </a:lnSpc>
                        <a:spcAft>
                          <a:spcPts val="800"/>
                        </a:spcAft>
                      </a:pPr>
                      <a:r>
                        <a:rPr lang="en-AU" sz="1200" kern="1200">
                          <a:effectLst/>
                        </a:rPr>
                        <a:t>Prior to the proposed “PPS lease” change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845534552"/>
                  </a:ext>
                </a:extLst>
              </a:tr>
              <a:tr h="2092120">
                <a:tc>
                  <a:txBody>
                    <a:bodyPr/>
                    <a:lstStyle/>
                    <a:p>
                      <a:pPr>
                        <a:lnSpc>
                          <a:spcPct val="107000"/>
                        </a:lnSpc>
                        <a:spcAft>
                          <a:spcPts val="800"/>
                        </a:spcAft>
                      </a:pPr>
                      <a:r>
                        <a:rPr lang="en-AU" sz="1200" kern="1200">
                          <a:effectLst/>
                        </a:rPr>
                        <a:t>PPS rego </a:t>
                      </a:r>
                      <a:endParaRPr lang="en-AU" sz="1200">
                        <a:effectLst/>
                      </a:endParaRPr>
                    </a:p>
                    <a:p>
                      <a:pPr>
                        <a:lnSpc>
                          <a:spcPct val="107000"/>
                        </a:lnSpc>
                        <a:spcAft>
                          <a:spcPts val="800"/>
                        </a:spcAft>
                      </a:pPr>
                      <a:r>
                        <a:rPr lang="en-AU" sz="1200" u="none" strike="noStrike" kern="1200">
                          <a:effectLst/>
                        </a:rPr>
                        <a:t> </a:t>
                      </a:r>
                      <a:endParaRPr lang="en-AU" sz="1200">
                        <a:effectLst/>
                      </a:endParaRPr>
                    </a:p>
                    <a:p>
                      <a:pPr>
                        <a:lnSpc>
                          <a:spcPct val="107000"/>
                        </a:lnSpc>
                        <a:spcAft>
                          <a:spcPts val="800"/>
                        </a:spcAft>
                      </a:pPr>
                      <a:r>
                        <a:rPr lang="en-AU" sz="1200" u="sng" kern="1200">
                          <a:effectLst/>
                        </a:rPr>
                        <a:t>1 April </a:t>
                      </a:r>
                      <a:r>
                        <a:rPr lang="en-AU" sz="1200" kern="1200">
                          <a:effectLst/>
                        </a:rPr>
                        <a:t>2016</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a:txBody>
                    <a:bodyPr/>
                    <a:lstStyle/>
                    <a:p>
                      <a:pPr>
                        <a:lnSpc>
                          <a:spcPct val="107000"/>
                        </a:lnSpc>
                        <a:spcAft>
                          <a:spcPts val="800"/>
                        </a:spcAft>
                      </a:pPr>
                      <a:r>
                        <a:rPr lang="en-AU" sz="1200" kern="1200" dirty="0">
                          <a:effectLst/>
                        </a:rPr>
                        <a:t>$60K payments received </a:t>
                      </a:r>
                      <a:endParaRPr lang="en-AU" sz="1200" dirty="0">
                        <a:effectLst/>
                      </a:endParaRPr>
                    </a:p>
                    <a:p>
                      <a:pPr>
                        <a:lnSpc>
                          <a:spcPct val="107000"/>
                        </a:lnSpc>
                        <a:spcAft>
                          <a:spcPts val="800"/>
                        </a:spcAft>
                      </a:pPr>
                      <a:r>
                        <a:rPr lang="en-AU" sz="1200" kern="1200" dirty="0">
                          <a:effectLst/>
                        </a:rPr>
                        <a:t>To 24 May 2016</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a:txBody>
                    <a:bodyPr/>
                    <a:lstStyle/>
                    <a:p>
                      <a:pPr>
                        <a:lnSpc>
                          <a:spcPct val="107000"/>
                        </a:lnSpc>
                        <a:spcAft>
                          <a:spcPts val="800"/>
                        </a:spcAft>
                      </a:pPr>
                      <a:r>
                        <a:rPr lang="en-AU" sz="1200" kern="1200" dirty="0">
                          <a:effectLst/>
                        </a:rPr>
                        <a:t>W/up filed</a:t>
                      </a:r>
                      <a:endParaRPr lang="en-AU" sz="1200" dirty="0">
                        <a:effectLst/>
                      </a:endParaRPr>
                    </a:p>
                    <a:p>
                      <a:pPr>
                        <a:lnSpc>
                          <a:spcPct val="107000"/>
                        </a:lnSpc>
                        <a:spcAft>
                          <a:spcPts val="800"/>
                        </a:spcAft>
                      </a:pPr>
                      <a:r>
                        <a:rPr lang="en-AU" sz="1200" kern="1200" dirty="0">
                          <a:effectLst/>
                        </a:rPr>
                        <a:t> </a:t>
                      </a:r>
                      <a:endParaRPr lang="en-AU" sz="1200" dirty="0">
                        <a:effectLst/>
                      </a:endParaRPr>
                    </a:p>
                    <a:p>
                      <a:pPr>
                        <a:lnSpc>
                          <a:spcPct val="107000"/>
                        </a:lnSpc>
                        <a:spcAft>
                          <a:spcPts val="800"/>
                        </a:spcAft>
                      </a:pPr>
                      <a:r>
                        <a:rPr lang="en-AU" sz="1200" kern="1200" dirty="0">
                          <a:effectLst/>
                        </a:rPr>
                        <a:t> </a:t>
                      </a:r>
                      <a:endParaRPr lang="en-AU" sz="1200" dirty="0">
                        <a:effectLst/>
                      </a:endParaRPr>
                    </a:p>
                    <a:p>
                      <a:pPr>
                        <a:lnSpc>
                          <a:spcPct val="107000"/>
                        </a:lnSpc>
                        <a:spcAft>
                          <a:spcPts val="800"/>
                        </a:spcAft>
                      </a:pPr>
                      <a:r>
                        <a:rPr lang="en-AU" sz="1200" kern="1200" dirty="0">
                          <a:effectLst/>
                        </a:rPr>
                        <a:t>1 September 2016</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gridSpan="2">
                  <a:txBody>
                    <a:bodyPr/>
                    <a:lstStyle/>
                    <a:p>
                      <a:pPr>
                        <a:lnSpc>
                          <a:spcPct val="107000"/>
                        </a:lnSpc>
                        <a:spcAft>
                          <a:spcPts val="800"/>
                        </a:spcAft>
                      </a:pPr>
                      <a:r>
                        <a:rPr lang="en-AU" sz="1200" kern="1200">
                          <a:effectLst/>
                        </a:rPr>
                        <a:t>VA Appt’d </a:t>
                      </a:r>
                      <a:endParaRPr lang="en-AU" sz="1200">
                        <a:effectLst/>
                      </a:endParaRPr>
                    </a:p>
                    <a:p>
                      <a:pPr>
                        <a:lnSpc>
                          <a:spcPct val="107000"/>
                        </a:lnSpc>
                        <a:spcAft>
                          <a:spcPts val="800"/>
                        </a:spcAft>
                      </a:pPr>
                      <a:r>
                        <a:rPr lang="en-AU" sz="1200" u="none" strike="noStrike" kern="1200">
                          <a:effectLst/>
                        </a:rPr>
                        <a:t> </a:t>
                      </a:r>
                      <a:endParaRPr lang="en-AU" sz="1200">
                        <a:effectLst/>
                      </a:endParaRPr>
                    </a:p>
                    <a:p>
                      <a:pPr>
                        <a:lnSpc>
                          <a:spcPct val="107000"/>
                        </a:lnSpc>
                        <a:spcAft>
                          <a:spcPts val="800"/>
                        </a:spcAft>
                      </a:pPr>
                      <a:r>
                        <a:rPr lang="en-AU" sz="1200" u="none" strike="noStrike" kern="1200">
                          <a:effectLst/>
                        </a:rPr>
                        <a:t> </a:t>
                      </a:r>
                      <a:endParaRPr lang="en-AU" sz="1200">
                        <a:effectLst/>
                      </a:endParaRPr>
                    </a:p>
                    <a:p>
                      <a:pPr>
                        <a:lnSpc>
                          <a:spcPct val="107000"/>
                        </a:lnSpc>
                        <a:spcAft>
                          <a:spcPts val="800"/>
                        </a:spcAft>
                      </a:pPr>
                      <a:r>
                        <a:rPr lang="en-AU" sz="1200" u="sng" kern="1200">
                          <a:effectLst/>
                        </a:rPr>
                        <a:t>25 November </a:t>
                      </a:r>
                      <a:r>
                        <a:rPr lang="en-AU" sz="1200" kern="1200">
                          <a:effectLst/>
                        </a:rPr>
                        <a:t>2016</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hMerge="1">
                  <a:txBody>
                    <a:bodyPr/>
                    <a:lstStyle/>
                    <a:p>
                      <a:endParaRPr lang="en-AU"/>
                    </a:p>
                  </a:txBody>
                  <a:tcPr/>
                </a:tc>
                <a:tc>
                  <a:txBody>
                    <a:bodyPr/>
                    <a:lstStyle/>
                    <a:p>
                      <a:pPr>
                        <a:lnSpc>
                          <a:spcPct val="107000"/>
                        </a:lnSpc>
                        <a:spcAft>
                          <a:spcPts val="800"/>
                        </a:spcAft>
                      </a:pPr>
                      <a:r>
                        <a:rPr lang="en-AU" sz="1200" kern="1200">
                          <a:effectLst/>
                        </a:rPr>
                        <a:t>W/up order made </a:t>
                      </a:r>
                      <a:endParaRPr lang="en-AU" sz="1200">
                        <a:effectLst/>
                      </a:endParaRPr>
                    </a:p>
                    <a:p>
                      <a:pPr>
                        <a:lnSpc>
                          <a:spcPct val="107000"/>
                        </a:lnSpc>
                        <a:spcAft>
                          <a:spcPts val="800"/>
                        </a:spcAft>
                      </a:pPr>
                      <a:r>
                        <a:rPr lang="en-AU" sz="1200" kern="1200">
                          <a:effectLst/>
                        </a:rPr>
                        <a:t> </a:t>
                      </a:r>
                      <a:endParaRPr lang="en-AU" sz="1200">
                        <a:effectLst/>
                      </a:endParaRPr>
                    </a:p>
                    <a:p>
                      <a:pPr>
                        <a:lnSpc>
                          <a:spcPct val="107000"/>
                        </a:lnSpc>
                        <a:spcAft>
                          <a:spcPts val="800"/>
                        </a:spcAft>
                      </a:pPr>
                      <a:r>
                        <a:rPr lang="en-AU" sz="1200" kern="1200">
                          <a:effectLst/>
                        </a:rPr>
                        <a:t>30 December  2016</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a:txBody>
                    <a:bodyPr/>
                    <a:lstStyle/>
                    <a:p>
                      <a:pPr>
                        <a:lnSpc>
                          <a:spcPct val="107000"/>
                        </a:lnSpc>
                        <a:spcAft>
                          <a:spcPts val="800"/>
                        </a:spcAft>
                      </a:pPr>
                      <a:r>
                        <a:rPr lang="en-AU" sz="1200" kern="1200">
                          <a:effectLst/>
                        </a:rPr>
                        <a:t>Perfected PPS lessor keeps goods and payments - No vesting as PPS registered at time of VA (267 PPSA and 513C) and registered &gt; 6 months before VA Appt’d (sections 513A and 513C CA and also payments not voidable as a secured creditor for 588FA CA)</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extLst>
                  <a:ext uri="{0D108BD9-81ED-4DB2-BD59-A6C34878D82A}">
                    <a16:rowId xmlns:a16="http://schemas.microsoft.com/office/drawing/2014/main" xmlns="" val="3430645711"/>
                  </a:ext>
                </a:extLst>
              </a:tr>
              <a:tr h="471431">
                <a:tc gridSpan="4">
                  <a:txBody>
                    <a:bodyPr/>
                    <a:lstStyle/>
                    <a:p>
                      <a:pPr>
                        <a:lnSpc>
                          <a:spcPct val="107000"/>
                        </a:lnSpc>
                        <a:spcAft>
                          <a:spcPts val="800"/>
                        </a:spcAft>
                      </a:pPr>
                      <a:r>
                        <a:rPr lang="en-AU" sz="1200" b="1" dirty="0">
                          <a:effectLst/>
                        </a:rPr>
                        <a:t>Winding up application filed, VA appointed and winding up order made</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hMerge="1">
                  <a:txBody>
                    <a:bodyPr/>
                    <a:lstStyle/>
                    <a:p>
                      <a:endParaRPr lang="en-AU"/>
                    </a:p>
                  </a:txBody>
                  <a:tcPr/>
                </a:tc>
                <a:tc hMerge="1">
                  <a:txBody>
                    <a:bodyPr/>
                    <a:lstStyle/>
                    <a:p>
                      <a:endParaRPr lang="en-AU"/>
                    </a:p>
                  </a:txBody>
                  <a:tcPr/>
                </a:tc>
                <a:tc hMerge="1">
                  <a:txBody>
                    <a:bodyPr/>
                    <a:lstStyle/>
                    <a:p>
                      <a:endParaRPr lang="en-AU"/>
                    </a:p>
                  </a:txBody>
                  <a:tcPr/>
                </a:tc>
                <a:tc gridSpan="3">
                  <a:txBody>
                    <a:bodyPr/>
                    <a:lstStyle/>
                    <a:p>
                      <a:pPr>
                        <a:lnSpc>
                          <a:spcPct val="107000"/>
                        </a:lnSpc>
                        <a:spcAft>
                          <a:spcPts val="800"/>
                        </a:spcAft>
                      </a:pPr>
                      <a:r>
                        <a:rPr lang="en-AU" sz="1200" b="1" kern="1200" dirty="0">
                          <a:effectLst/>
                        </a:rPr>
                        <a:t>Post 1 September 2017 and “PPS lease” changed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597402301"/>
                  </a:ext>
                </a:extLst>
              </a:tr>
              <a:tr h="2703422">
                <a:tc>
                  <a:txBody>
                    <a:bodyPr/>
                    <a:lstStyle/>
                    <a:p>
                      <a:pPr>
                        <a:lnSpc>
                          <a:spcPct val="107000"/>
                        </a:lnSpc>
                        <a:spcAft>
                          <a:spcPts val="800"/>
                        </a:spcAft>
                      </a:pPr>
                      <a:r>
                        <a:rPr lang="en-AU" sz="1200" kern="1200">
                          <a:effectLst/>
                        </a:rPr>
                        <a:t>No PPS rego</a:t>
                      </a:r>
                      <a:endParaRPr lang="en-AU" sz="1200">
                        <a:effectLst/>
                      </a:endParaRPr>
                    </a:p>
                    <a:p>
                      <a:pPr>
                        <a:lnSpc>
                          <a:spcPct val="107000"/>
                        </a:lnSpc>
                        <a:spcAft>
                          <a:spcPts val="800"/>
                        </a:spcAft>
                      </a:pPr>
                      <a:r>
                        <a:rPr lang="en-AU" sz="1200" u="sng" kern="1200">
                          <a:effectLst/>
                        </a:rPr>
                        <a:t>1 April </a:t>
                      </a:r>
                      <a:r>
                        <a:rPr lang="en-AU" sz="1200" kern="1200">
                          <a:effectLst/>
                        </a:rPr>
                        <a:t>2018</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a:txBody>
                    <a:bodyPr/>
                    <a:lstStyle/>
                    <a:p>
                      <a:pPr>
                        <a:lnSpc>
                          <a:spcPct val="107000"/>
                        </a:lnSpc>
                        <a:spcAft>
                          <a:spcPts val="800"/>
                        </a:spcAft>
                      </a:pPr>
                      <a:r>
                        <a:rPr lang="en-AU" sz="1200" kern="1200">
                          <a:effectLst/>
                        </a:rPr>
                        <a:t>$60K payments received </a:t>
                      </a:r>
                      <a:endParaRPr lang="en-AU" sz="1200">
                        <a:effectLst/>
                      </a:endParaRPr>
                    </a:p>
                    <a:p>
                      <a:pPr>
                        <a:lnSpc>
                          <a:spcPct val="107000"/>
                        </a:lnSpc>
                        <a:spcAft>
                          <a:spcPts val="800"/>
                        </a:spcAft>
                      </a:pPr>
                      <a:r>
                        <a:rPr lang="en-AU" sz="1200" kern="1200">
                          <a:effectLst/>
                        </a:rPr>
                        <a:t>to 24 May 2018</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a:txBody>
                    <a:bodyPr/>
                    <a:lstStyle/>
                    <a:p>
                      <a:pPr>
                        <a:lnSpc>
                          <a:spcPct val="107000"/>
                        </a:lnSpc>
                        <a:spcAft>
                          <a:spcPts val="800"/>
                        </a:spcAft>
                      </a:pPr>
                      <a:r>
                        <a:rPr lang="en-AU" sz="1200" kern="1200" dirty="0">
                          <a:effectLst/>
                        </a:rPr>
                        <a:t>W/up filed</a:t>
                      </a:r>
                      <a:endParaRPr lang="en-AU" sz="1200" dirty="0">
                        <a:effectLst/>
                      </a:endParaRPr>
                    </a:p>
                    <a:p>
                      <a:pPr>
                        <a:lnSpc>
                          <a:spcPct val="107000"/>
                        </a:lnSpc>
                        <a:spcAft>
                          <a:spcPts val="800"/>
                        </a:spcAft>
                      </a:pPr>
                      <a:r>
                        <a:rPr lang="en-AU" sz="1200" u="none" strike="noStrike" kern="1200" dirty="0">
                          <a:effectLst/>
                        </a:rPr>
                        <a:t> </a:t>
                      </a:r>
                      <a:endParaRPr lang="en-AU" sz="1200" dirty="0">
                        <a:effectLst/>
                      </a:endParaRPr>
                    </a:p>
                    <a:p>
                      <a:pPr>
                        <a:lnSpc>
                          <a:spcPct val="107000"/>
                        </a:lnSpc>
                        <a:spcAft>
                          <a:spcPts val="800"/>
                        </a:spcAft>
                      </a:pPr>
                      <a:r>
                        <a:rPr lang="en-AU" sz="1200" u="none" strike="noStrike" kern="1200" dirty="0">
                          <a:effectLst/>
                        </a:rPr>
                        <a:t> </a:t>
                      </a:r>
                      <a:endParaRPr lang="en-AU" sz="1200" dirty="0">
                        <a:effectLst/>
                      </a:endParaRPr>
                    </a:p>
                    <a:p>
                      <a:pPr>
                        <a:lnSpc>
                          <a:spcPct val="107000"/>
                        </a:lnSpc>
                        <a:spcAft>
                          <a:spcPts val="800"/>
                        </a:spcAft>
                      </a:pPr>
                      <a:r>
                        <a:rPr lang="en-AU" sz="1200" u="sng" kern="1200" dirty="0">
                          <a:effectLst/>
                        </a:rPr>
                        <a:t>1 September </a:t>
                      </a:r>
                      <a:r>
                        <a:rPr lang="en-AU" sz="1200" kern="1200" dirty="0">
                          <a:effectLst/>
                        </a:rPr>
                        <a:t>2018</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gridSpan="2">
                  <a:txBody>
                    <a:bodyPr/>
                    <a:lstStyle/>
                    <a:p>
                      <a:pPr>
                        <a:lnSpc>
                          <a:spcPct val="107000"/>
                        </a:lnSpc>
                        <a:spcAft>
                          <a:spcPts val="800"/>
                        </a:spcAft>
                      </a:pPr>
                      <a:r>
                        <a:rPr lang="en-AU" sz="1200" kern="1200">
                          <a:effectLst/>
                        </a:rPr>
                        <a:t>VA Appt’d</a:t>
                      </a:r>
                      <a:endParaRPr lang="en-AU" sz="1200">
                        <a:effectLst/>
                      </a:endParaRPr>
                    </a:p>
                    <a:p>
                      <a:pPr>
                        <a:lnSpc>
                          <a:spcPct val="107000"/>
                        </a:lnSpc>
                        <a:spcAft>
                          <a:spcPts val="800"/>
                        </a:spcAft>
                      </a:pPr>
                      <a:r>
                        <a:rPr lang="en-AU" sz="1200" kern="1200">
                          <a:effectLst/>
                        </a:rPr>
                        <a:t> </a:t>
                      </a:r>
                      <a:endParaRPr lang="en-AU" sz="1200">
                        <a:effectLst/>
                      </a:endParaRPr>
                    </a:p>
                    <a:p>
                      <a:pPr>
                        <a:lnSpc>
                          <a:spcPct val="107000"/>
                        </a:lnSpc>
                        <a:spcAft>
                          <a:spcPts val="800"/>
                        </a:spcAft>
                      </a:pPr>
                      <a:r>
                        <a:rPr lang="en-AU" sz="1200" kern="1200">
                          <a:effectLst/>
                        </a:rPr>
                        <a:t> </a:t>
                      </a:r>
                      <a:endParaRPr lang="en-AU" sz="1200">
                        <a:effectLst/>
                      </a:endParaRPr>
                    </a:p>
                    <a:p>
                      <a:pPr>
                        <a:lnSpc>
                          <a:spcPct val="107000"/>
                        </a:lnSpc>
                        <a:spcAft>
                          <a:spcPts val="800"/>
                        </a:spcAft>
                      </a:pPr>
                      <a:r>
                        <a:rPr lang="en-AU" sz="1200" kern="1200">
                          <a:effectLst/>
                        </a:rPr>
                        <a:t>25 November 2018</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hMerge="1">
                  <a:txBody>
                    <a:bodyPr/>
                    <a:lstStyle/>
                    <a:p>
                      <a:endParaRPr lang="en-AU"/>
                    </a:p>
                  </a:txBody>
                  <a:tcPr/>
                </a:tc>
                <a:tc>
                  <a:txBody>
                    <a:bodyPr/>
                    <a:lstStyle/>
                    <a:p>
                      <a:pPr>
                        <a:lnSpc>
                          <a:spcPct val="107000"/>
                        </a:lnSpc>
                        <a:spcAft>
                          <a:spcPts val="800"/>
                        </a:spcAft>
                      </a:pPr>
                      <a:r>
                        <a:rPr lang="en-AU" sz="1200" kern="1200">
                          <a:effectLst/>
                        </a:rPr>
                        <a:t>W/up order made</a:t>
                      </a:r>
                      <a:endParaRPr lang="en-AU" sz="1200">
                        <a:effectLst/>
                      </a:endParaRPr>
                    </a:p>
                    <a:p>
                      <a:pPr>
                        <a:lnSpc>
                          <a:spcPct val="107000"/>
                        </a:lnSpc>
                        <a:spcAft>
                          <a:spcPts val="800"/>
                        </a:spcAft>
                      </a:pPr>
                      <a:r>
                        <a:rPr lang="en-AU" sz="1200" kern="1200">
                          <a:effectLst/>
                        </a:rPr>
                        <a:t>20 December 2018</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tc>
                  <a:txBody>
                    <a:bodyPr/>
                    <a:lstStyle/>
                    <a:p>
                      <a:pPr>
                        <a:lnSpc>
                          <a:spcPct val="107000"/>
                        </a:lnSpc>
                        <a:spcAft>
                          <a:spcPts val="800"/>
                        </a:spcAft>
                      </a:pPr>
                      <a:r>
                        <a:rPr lang="en-AU" sz="1200" kern="1200" dirty="0">
                          <a:effectLst/>
                        </a:rPr>
                        <a:t>Unregistered lessor keeps goods, but rent is voidable payments as within 6 months of w/up filing and no longer a secured creditor for payments received (new sections 9, 91 and existing 588FA CA)</a:t>
                      </a:r>
                      <a:endParaRPr lang="en-AU" sz="1200" dirty="0">
                        <a:effectLst/>
                      </a:endParaRPr>
                    </a:p>
                    <a:p>
                      <a:pPr>
                        <a:lnSpc>
                          <a:spcPct val="107000"/>
                        </a:lnSpc>
                        <a:spcAft>
                          <a:spcPts val="800"/>
                        </a:spcAft>
                      </a:pPr>
                      <a:r>
                        <a:rPr lang="en-AU" sz="1200" u="sng" kern="1200" dirty="0">
                          <a:effectLst/>
                        </a:rPr>
                        <a:t>$60K worse off</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815" marR="38815" marT="19407" marB="19407"/>
                </a:tc>
                <a:extLst>
                  <a:ext uri="{0D108BD9-81ED-4DB2-BD59-A6C34878D82A}">
                    <a16:rowId xmlns:a16="http://schemas.microsoft.com/office/drawing/2014/main" xmlns="" val="1775011351"/>
                  </a:ext>
                </a:extLst>
              </a:tr>
            </a:tbl>
          </a:graphicData>
        </a:graphic>
      </p:graphicFrame>
    </p:spTree>
    <p:extLst>
      <p:ext uri="{BB962C8B-B14F-4D97-AF65-F5344CB8AC3E}">
        <p14:creationId xmlns:p14="http://schemas.microsoft.com/office/powerpoint/2010/main" val="1263004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6" name="TextBox 5"/>
          <p:cNvSpPr txBox="1"/>
          <p:nvPr/>
        </p:nvSpPr>
        <p:spPr>
          <a:xfrm>
            <a:off x="8611340" y="6359464"/>
            <a:ext cx="397477" cy="307777"/>
          </a:xfrm>
          <a:prstGeom prst="rect">
            <a:avLst/>
          </a:prstGeom>
          <a:noFill/>
        </p:spPr>
        <p:txBody>
          <a:bodyPr wrap="square" rtlCol="0">
            <a:spAutoFit/>
          </a:bodyPr>
          <a:lstStyle/>
          <a:p>
            <a:fld id="{47E56B72-E9C7-4C1E-9F97-0EB6EBBBE3CD}" type="slidenum">
              <a:rPr lang="en-US" sz="1400" smtClean="0">
                <a:latin typeface="Open Sans Condensed Bold"/>
                <a:cs typeface="Open Sans Condensed Bold"/>
              </a:rPr>
              <a:t>29</a:t>
            </a:fld>
            <a:endParaRPr lang="en-US" sz="1400" dirty="0">
              <a:latin typeface="Open Sans Condensed Bold"/>
              <a:cs typeface="Open Sans Condensed Bold"/>
            </a:endParaRPr>
          </a:p>
        </p:txBody>
      </p:sp>
      <p:sp>
        <p:nvSpPr>
          <p:cNvPr id="7" name="TextBox 6"/>
          <p:cNvSpPr txBox="1"/>
          <p:nvPr/>
        </p:nvSpPr>
        <p:spPr>
          <a:xfrm>
            <a:off x="876856" y="222661"/>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Insolvency Law Reform.</a:t>
            </a:r>
          </a:p>
        </p:txBody>
      </p:sp>
      <p:sp>
        <p:nvSpPr>
          <p:cNvPr id="12" name="TextBox 11"/>
          <p:cNvSpPr txBox="1"/>
          <p:nvPr/>
        </p:nvSpPr>
        <p:spPr>
          <a:xfrm>
            <a:off x="532660" y="1772816"/>
            <a:ext cx="7841175" cy="353943"/>
          </a:xfrm>
          <a:prstGeom prst="rect">
            <a:avLst/>
          </a:prstGeom>
          <a:noFill/>
        </p:spPr>
        <p:txBody>
          <a:bodyPr wrap="square" rtlCol="0">
            <a:spAutoFit/>
          </a:bodyPr>
          <a:lstStyle/>
          <a:p>
            <a:endParaRPr lang="en-US" sz="1700" dirty="0">
              <a:solidFill>
                <a:schemeClr val="accent1"/>
              </a:solidFill>
              <a:latin typeface="Open Sans Cond Light"/>
              <a:cs typeface="Open Sans Cond Light"/>
            </a:endParaRPr>
          </a:p>
        </p:txBody>
      </p:sp>
      <p:pic>
        <p:nvPicPr>
          <p:cNvPr id="3" name="Picture 2">
            <a:extLst>
              <a:ext uri="{FF2B5EF4-FFF2-40B4-BE49-F238E27FC236}">
                <a16:creationId xmlns:a16="http://schemas.microsoft.com/office/drawing/2014/main" xmlns="" id="{B0C34CE2-6849-43B3-A1B1-A23420D0CC22}"/>
              </a:ext>
            </a:extLst>
          </p:cNvPr>
          <p:cNvPicPr>
            <a:picLocks noChangeAspect="1"/>
          </p:cNvPicPr>
          <p:nvPr/>
        </p:nvPicPr>
        <p:blipFill>
          <a:blip r:embed="rId3"/>
          <a:stretch>
            <a:fillRect/>
          </a:stretch>
        </p:blipFill>
        <p:spPr>
          <a:xfrm>
            <a:off x="1" y="838214"/>
            <a:ext cx="9144000" cy="4994415"/>
          </a:xfrm>
          <a:prstGeom prst="rect">
            <a:avLst/>
          </a:prstGeom>
        </p:spPr>
      </p:pic>
    </p:spTree>
    <p:extLst>
      <p:ext uri="{BB962C8B-B14F-4D97-AF65-F5344CB8AC3E}">
        <p14:creationId xmlns:p14="http://schemas.microsoft.com/office/powerpoint/2010/main" val="215350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760777" y="6359464"/>
            <a:ext cx="248040"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Summary.</a:t>
            </a:r>
          </a:p>
        </p:txBody>
      </p:sp>
      <p:sp>
        <p:nvSpPr>
          <p:cNvPr id="10" name="TextBox 9"/>
          <p:cNvSpPr txBox="1"/>
          <p:nvPr/>
        </p:nvSpPr>
        <p:spPr>
          <a:xfrm>
            <a:off x="876855" y="1510447"/>
            <a:ext cx="4978931" cy="3954929"/>
          </a:xfrm>
          <a:prstGeom prst="rect">
            <a:avLst/>
          </a:prstGeom>
          <a:noFill/>
        </p:spPr>
        <p:txBody>
          <a:bodyPr wrap="square" rtlCol="0">
            <a:spAutoFit/>
          </a:bodyPr>
          <a:lstStyle/>
          <a:p>
            <a:r>
              <a:rPr lang="en-AU" b="1" dirty="0"/>
              <a:t>Today’s discussion:</a:t>
            </a:r>
          </a:p>
          <a:p>
            <a:endParaRPr lang="en-AU" dirty="0"/>
          </a:p>
          <a:p>
            <a:pPr marL="342900" indent="-342900">
              <a:buFont typeface="+mj-lt"/>
              <a:buAutoNum type="arabicPeriod"/>
            </a:pPr>
            <a:r>
              <a:rPr lang="en-AU" dirty="0"/>
              <a:t>Unfair Contract Terms – generally and amendments for B2B protection (with some exceptions)</a:t>
            </a:r>
          </a:p>
          <a:p>
            <a:pPr marL="342900" indent="-342900">
              <a:buFont typeface="+mj-lt"/>
              <a:buAutoNum type="arabicPeriod"/>
            </a:pPr>
            <a:endParaRPr lang="en-AU" dirty="0"/>
          </a:p>
          <a:p>
            <a:pPr marL="342900" indent="-342900">
              <a:buFont typeface="+mj-lt"/>
              <a:buAutoNum type="arabicPeriod"/>
            </a:pPr>
            <a:r>
              <a:rPr lang="en-AU" dirty="0"/>
              <a:t>Insolvency Law Reform Amendments – amendment to the definition of “relation-back day” for purpose of the Corporations Act</a:t>
            </a:r>
          </a:p>
          <a:p>
            <a:pPr marL="342900" indent="-342900">
              <a:buFont typeface="+mj-lt"/>
              <a:buAutoNum type="arabicPeriod"/>
            </a:pPr>
            <a:endParaRPr lang="en-AU" dirty="0"/>
          </a:p>
          <a:p>
            <a:pPr marL="342900" indent="-342900">
              <a:buFont typeface="+mj-lt"/>
              <a:buAutoNum type="arabicPeriod"/>
            </a:pPr>
            <a:r>
              <a:rPr lang="en-AU" dirty="0"/>
              <a:t>Dealing with Trust Assets of Corporate Trustees in Liquidation</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pic>
        <p:nvPicPr>
          <p:cNvPr id="15" name="Picture 14" descr="COMMERCIAL LAW BLK.jpg"/>
          <p:cNvPicPr>
            <a:picLocks noChangeAspect="1"/>
          </p:cNvPicPr>
          <p:nvPr/>
        </p:nvPicPr>
        <p:blipFill rotWithShape="1">
          <a:blip r:embed="rId3">
            <a:extLst>
              <a:ext uri="{28A0092B-C50C-407E-A947-70E740481C1C}">
                <a14:useLocalDpi xmlns:a14="http://schemas.microsoft.com/office/drawing/2010/main" val="0"/>
              </a:ext>
            </a:extLst>
          </a:blip>
          <a:srcRect l="3664" r="33983"/>
          <a:stretch/>
        </p:blipFill>
        <p:spPr>
          <a:xfrm>
            <a:off x="5855786" y="1883693"/>
            <a:ext cx="2904991" cy="3105953"/>
          </a:xfrm>
          <a:prstGeom prst="rect">
            <a:avLst/>
          </a:prstGeom>
        </p:spPr>
      </p:pic>
      <p:pic>
        <p:nvPicPr>
          <p:cNvPr id="16" name="Picture 15" descr="CORP ADVISORY AND GOVERNANCE BLK.jpg"/>
          <p:cNvPicPr>
            <a:picLocks noChangeAspect="1"/>
          </p:cNvPicPr>
          <p:nvPr/>
        </p:nvPicPr>
        <p:blipFill rotWithShape="1">
          <a:blip r:embed="rId4">
            <a:extLst>
              <a:ext uri="{28A0092B-C50C-407E-A947-70E740481C1C}">
                <a14:useLocalDpi xmlns:a14="http://schemas.microsoft.com/office/drawing/2010/main" val="0"/>
              </a:ext>
            </a:extLst>
          </a:blip>
          <a:srcRect l="9718" b="16223"/>
          <a:stretch/>
        </p:blipFill>
        <p:spPr>
          <a:xfrm>
            <a:off x="5855787" y="-24281"/>
            <a:ext cx="2904989" cy="1797098"/>
          </a:xfrm>
          <a:prstGeom prst="rect">
            <a:avLst/>
          </a:prstGeom>
        </p:spPr>
      </p:pic>
    </p:spTree>
    <p:extLst>
      <p:ext uri="{BB962C8B-B14F-4D97-AF65-F5344CB8AC3E}">
        <p14:creationId xmlns:p14="http://schemas.microsoft.com/office/powerpoint/2010/main" val="342884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30</a:t>
            </a:fld>
            <a:endParaRPr lang="en-US" sz="1400" dirty="0">
              <a:latin typeface="Open Sans Condensed Bold"/>
              <a:cs typeface="Open Sans Condensed Bold"/>
            </a:endParaRPr>
          </a:p>
        </p:txBody>
      </p:sp>
      <p:sp>
        <p:nvSpPr>
          <p:cNvPr id="8" name="TextBox 7"/>
          <p:cNvSpPr txBox="1"/>
          <p:nvPr/>
        </p:nvSpPr>
        <p:spPr>
          <a:xfrm>
            <a:off x="876856" y="846698"/>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282532"/>
            <a:ext cx="7645708" cy="3708708"/>
          </a:xfrm>
          <a:prstGeom prst="rect">
            <a:avLst/>
          </a:prstGeom>
          <a:noFill/>
        </p:spPr>
        <p:txBody>
          <a:bodyPr wrap="square" rtlCol="0">
            <a:spAutoFit/>
          </a:bodyPr>
          <a:lstStyle/>
          <a:p>
            <a:r>
              <a:rPr lang="en-US" b="1" dirty="0"/>
              <a:t>Liquidation</a:t>
            </a:r>
            <a:r>
              <a:rPr lang="en-US" dirty="0"/>
              <a:t>, whether solvent or insolvent is defined as: </a:t>
            </a:r>
          </a:p>
          <a:p>
            <a:endParaRPr lang="en-AU" sz="2000" dirty="0"/>
          </a:p>
          <a:p>
            <a:r>
              <a:rPr lang="en-US" i="1" dirty="0"/>
              <a:t>“a process whereby the assets of a company are collected and </a:t>
            </a:r>
            <a:r>
              <a:rPr lang="en-US" i="1" dirty="0" err="1"/>
              <a:t>realised</a:t>
            </a:r>
            <a:r>
              <a:rPr lang="en-US" i="1" dirty="0"/>
              <a:t>, the resulting proceeds are applied in discharging all debts and liabilities, and any balance which remains after paying the costs and expenses of winding up is distributed among the members according to their rights and interests, or otherwise dealt with as the constitution of the company directs”.</a:t>
            </a:r>
            <a:endParaRPr lang="en-AU" sz="2000" dirty="0"/>
          </a:p>
          <a:p>
            <a:endParaRPr lang="en-AU" i="1" dirty="0"/>
          </a:p>
          <a:p>
            <a:r>
              <a:rPr lang="en-AU" i="1" dirty="0"/>
              <a:t>McPherson’s Law of Company Liquidation </a:t>
            </a:r>
            <a:r>
              <a:rPr lang="en-AU" dirty="0"/>
              <a:t>(Thomson Reuters Legal </a:t>
            </a:r>
            <a:r>
              <a:rPr lang="en-AU" dirty="0" smtClean="0"/>
              <a:t>Online), </a:t>
            </a:r>
            <a:r>
              <a:rPr lang="en-AU" dirty="0"/>
              <a:t>[1.10]. </a:t>
            </a:r>
            <a:endParaRPr lang="en-AU" sz="2000" dirty="0"/>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13197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31</a:t>
            </a:fld>
            <a:endParaRPr lang="en-US" sz="1400" dirty="0">
              <a:latin typeface="Open Sans Condensed Bold"/>
              <a:cs typeface="Open Sans Condensed Bold"/>
            </a:endParaRPr>
          </a:p>
        </p:txBody>
      </p:sp>
      <p:sp>
        <p:nvSpPr>
          <p:cNvPr id="8" name="TextBox 7"/>
          <p:cNvSpPr txBox="1"/>
          <p:nvPr/>
        </p:nvSpPr>
        <p:spPr>
          <a:xfrm>
            <a:off x="876856" y="846698"/>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282532"/>
            <a:ext cx="7645708" cy="3677930"/>
          </a:xfrm>
          <a:prstGeom prst="rect">
            <a:avLst/>
          </a:prstGeom>
          <a:noFill/>
        </p:spPr>
        <p:txBody>
          <a:bodyPr wrap="square" rtlCol="0">
            <a:spAutoFit/>
          </a:bodyPr>
          <a:lstStyle/>
          <a:p>
            <a:pPr marL="285750" indent="-285750">
              <a:buFont typeface="Arial" panose="020B0604020202020204" pitchFamily="34" charset="0"/>
              <a:buChar char="•"/>
            </a:pPr>
            <a:r>
              <a:rPr lang="en-US" dirty="0"/>
              <a:t>The legislative framework surrounding the dealing of trust assets, specifically in relation to corporate trustees in liquidation has been challenged by a recent number of decisions made before the courts.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Given the discrepancy between the case law surrounding this issue, until recently there seems to have been no clear position on the exact manner in which trust assets should be dealt with.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creates a significant area of uncertainty especially where distributions to creditors of a company acting as trustee are considered. </a:t>
            </a:r>
            <a:endParaRPr lang="en-AU" dirty="0"/>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1718333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32</a:t>
            </a:fld>
            <a:endParaRPr lang="en-US" sz="1400" dirty="0">
              <a:latin typeface="Open Sans Condensed Bold"/>
              <a:cs typeface="Open Sans Condensed Bold"/>
            </a:endParaRPr>
          </a:p>
        </p:txBody>
      </p:sp>
      <p:sp>
        <p:nvSpPr>
          <p:cNvPr id="8" name="TextBox 7"/>
          <p:cNvSpPr txBox="1"/>
          <p:nvPr/>
        </p:nvSpPr>
        <p:spPr>
          <a:xfrm>
            <a:off x="876856" y="846698"/>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282532"/>
            <a:ext cx="7645708" cy="3954929"/>
          </a:xfrm>
          <a:prstGeom prst="rect">
            <a:avLst/>
          </a:prstGeom>
          <a:noFill/>
        </p:spPr>
        <p:txBody>
          <a:bodyPr wrap="square" rtlCol="0">
            <a:spAutoFit/>
          </a:bodyPr>
          <a:lstStyle/>
          <a:p>
            <a:pPr marL="285750" indent="-285750">
              <a:buFont typeface="Arial" panose="020B0604020202020204" pitchFamily="34" charset="0"/>
              <a:buChar char="•"/>
            </a:pPr>
            <a:r>
              <a:rPr lang="en-US" dirty="0"/>
              <a:t>In simple terms, if assets held by an insolvent corporate trustee in its capacity as trustee are deemed not to be “property of the company”, then these assets will not be subject to the priority regimes in the </a:t>
            </a:r>
            <a:r>
              <a:rPr lang="en-US" i="1" dirty="0"/>
              <a:t>Corporations Act 2001 </a:t>
            </a:r>
            <a:r>
              <a:rPr lang="en-US" dirty="0" smtClean="0"/>
              <a:t>(</a:t>
            </a:r>
            <a:r>
              <a:rPr lang="en-US" dirty="0" err="1" smtClean="0"/>
              <a:t>Cth</a:t>
            </a:r>
            <a:r>
              <a:rPr lang="en-US" dirty="0" smtClean="0"/>
              <a: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means that “a priority creditor of the company may be able to recover trust assets ahead of non-priority creditors of the trust”.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 trust assets are determined as “property of the company”, then case law suggests that the assets should be distributed on a </a:t>
            </a:r>
            <a:r>
              <a:rPr lang="en-US" i="1" dirty="0" err="1"/>
              <a:t>pari</a:t>
            </a:r>
            <a:r>
              <a:rPr lang="en-US" i="1" dirty="0"/>
              <a:t> </a:t>
            </a:r>
            <a:r>
              <a:rPr lang="en-US" i="1" dirty="0" err="1"/>
              <a:t>passu</a:t>
            </a:r>
            <a:r>
              <a:rPr lang="en-US" i="1" dirty="0"/>
              <a:t> </a:t>
            </a:r>
            <a:r>
              <a:rPr lang="en-US" dirty="0"/>
              <a:t>(equal)</a:t>
            </a:r>
            <a:r>
              <a:rPr lang="en-US" i="1" dirty="0"/>
              <a:t> </a:t>
            </a:r>
            <a:r>
              <a:rPr lang="en-US" dirty="0"/>
              <a:t>basis, and </a:t>
            </a:r>
            <a:r>
              <a:rPr lang="en-US" dirty="0" smtClean="0"/>
              <a:t>therefore </a:t>
            </a:r>
            <a:r>
              <a:rPr lang="en-US" dirty="0"/>
              <a:t>according to usual trust principles. </a:t>
            </a:r>
            <a:endParaRPr lang="en-AU" dirty="0"/>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75032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33</a:t>
            </a:fld>
            <a:endParaRPr lang="en-US" sz="1400" dirty="0">
              <a:latin typeface="Open Sans Condensed Bold"/>
              <a:cs typeface="Open Sans Condensed Bold"/>
            </a:endParaRPr>
          </a:p>
        </p:txBody>
      </p:sp>
      <p:sp>
        <p:nvSpPr>
          <p:cNvPr id="8" name="TextBox 7"/>
          <p:cNvSpPr txBox="1"/>
          <p:nvPr/>
        </p:nvSpPr>
        <p:spPr>
          <a:xfrm>
            <a:off x="876856" y="846698"/>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282532"/>
            <a:ext cx="7645708" cy="4231928"/>
          </a:xfrm>
          <a:prstGeom prst="rect">
            <a:avLst/>
          </a:prstGeom>
          <a:noFill/>
        </p:spPr>
        <p:txBody>
          <a:bodyPr wrap="square" rtlCol="0">
            <a:spAutoFit/>
          </a:bodyPr>
          <a:lstStyle/>
          <a:p>
            <a:r>
              <a:rPr lang="en-US" dirty="0"/>
              <a:t>Section 556 of the </a:t>
            </a:r>
            <a:r>
              <a:rPr lang="en-US" i="1" dirty="0"/>
              <a:t>Corporations Act 2001</a:t>
            </a:r>
            <a:r>
              <a:rPr lang="en-US" dirty="0"/>
              <a:t> (</a:t>
            </a:r>
            <a:r>
              <a:rPr lang="en-US" dirty="0" err="1"/>
              <a:t>Cth</a:t>
            </a:r>
            <a:r>
              <a:rPr lang="en-US" dirty="0"/>
              <a:t>) provides for the relevant law on this issue. Four cases on point which are used to discuss the various inconsistencies in dealing with the distribution of trust assets are: </a:t>
            </a:r>
          </a:p>
          <a:p>
            <a:endParaRPr lang="en-AU" dirty="0"/>
          </a:p>
          <a:p>
            <a:pPr marL="285750" lvl="0" indent="-285750">
              <a:buFont typeface="Arial" panose="020B0604020202020204" pitchFamily="34" charset="0"/>
              <a:buChar char="•"/>
            </a:pPr>
            <a:r>
              <a:rPr lang="en-US" i="1" dirty="0"/>
              <a:t>Independent Contractors Services (NSW) Pty Ltd (No 2) </a:t>
            </a:r>
            <a:r>
              <a:rPr lang="en-US" dirty="0"/>
              <a:t>[2016] NSWSC 106 (“</a:t>
            </a:r>
            <a:r>
              <a:rPr lang="en-US" b="1" i="1" dirty="0"/>
              <a:t>Independent Contractors</a:t>
            </a:r>
            <a:r>
              <a:rPr lang="en-US" i="1" dirty="0"/>
              <a:t>”</a:t>
            </a:r>
            <a:r>
              <a:rPr lang="en-US" dirty="0"/>
              <a:t>); </a:t>
            </a:r>
            <a:endParaRPr lang="en-AU" dirty="0"/>
          </a:p>
          <a:p>
            <a:pPr marL="285750" lvl="0" indent="-285750">
              <a:buFont typeface="Arial" panose="020B0604020202020204" pitchFamily="34" charset="0"/>
              <a:buChar char="•"/>
            </a:pPr>
            <a:r>
              <a:rPr lang="en-US" i="1" dirty="0"/>
              <a:t>Freelance Global Limited (in </a:t>
            </a:r>
            <a:r>
              <a:rPr lang="en-US" i="1" dirty="0" err="1"/>
              <a:t>liq</a:t>
            </a:r>
            <a:r>
              <a:rPr lang="en-US" i="1" dirty="0"/>
              <a:t>) v </a:t>
            </a:r>
            <a:r>
              <a:rPr lang="en-US" i="1" dirty="0" err="1"/>
              <a:t>Bensted</a:t>
            </a:r>
            <a:r>
              <a:rPr lang="en-US" i="1" dirty="0"/>
              <a:t> &amp; </a:t>
            </a:r>
            <a:r>
              <a:rPr lang="en-US" i="1" dirty="0" err="1"/>
              <a:t>Ors</a:t>
            </a:r>
            <a:r>
              <a:rPr lang="en-US" i="1" dirty="0"/>
              <a:t> </a:t>
            </a:r>
            <a:r>
              <a:rPr lang="en-US" dirty="0"/>
              <a:t>(2016) VSC 181 (“</a:t>
            </a:r>
            <a:r>
              <a:rPr lang="en-US" b="1" i="1" dirty="0"/>
              <a:t>Freelance</a:t>
            </a:r>
            <a:r>
              <a:rPr lang="en-US" dirty="0"/>
              <a:t>”);</a:t>
            </a:r>
            <a:endParaRPr lang="en-AU" dirty="0"/>
          </a:p>
          <a:p>
            <a:pPr marL="285750" lvl="0" indent="-285750">
              <a:buFont typeface="Arial" panose="020B0604020202020204" pitchFamily="34" charset="0"/>
              <a:buChar char="•"/>
            </a:pPr>
            <a:r>
              <a:rPr lang="en-US" i="1" dirty="0"/>
              <a:t>Workers Compensation Nominal Insurer v Bell Hire Services Pty Ltd (in </a:t>
            </a:r>
            <a:r>
              <a:rPr lang="en-US" i="1" dirty="0" err="1"/>
              <a:t>liq</a:t>
            </a:r>
            <a:r>
              <a:rPr lang="en-US" i="1" dirty="0"/>
              <a:t>) </a:t>
            </a:r>
            <a:r>
              <a:rPr lang="en-US" dirty="0"/>
              <a:t>[2016] FCA 1583 (“</a:t>
            </a:r>
            <a:r>
              <a:rPr lang="en-US" b="1" i="1" dirty="0"/>
              <a:t>Bell Hire</a:t>
            </a:r>
            <a:r>
              <a:rPr lang="en-US" dirty="0"/>
              <a:t>”); and</a:t>
            </a:r>
            <a:endParaRPr lang="en-AU" dirty="0"/>
          </a:p>
          <a:p>
            <a:pPr marL="285750" lvl="0" indent="-285750">
              <a:buFont typeface="Arial" panose="020B0604020202020204" pitchFamily="34" charset="0"/>
              <a:buChar char="•"/>
            </a:pPr>
            <a:r>
              <a:rPr lang="en-US" i="1" dirty="0"/>
              <a:t>Re Amerind Pty Ltd (receivers and managers appointed) (in </a:t>
            </a:r>
            <a:r>
              <a:rPr lang="en-US" i="1" dirty="0" err="1"/>
              <a:t>liq</a:t>
            </a:r>
            <a:r>
              <a:rPr lang="en-US" i="1" dirty="0"/>
              <a:t>) </a:t>
            </a:r>
            <a:r>
              <a:rPr lang="en-US" dirty="0"/>
              <a:t>[2017] VSC 127 (“</a:t>
            </a:r>
            <a:r>
              <a:rPr lang="en-US" b="1" i="1" dirty="0"/>
              <a:t>Amerind</a:t>
            </a:r>
            <a:r>
              <a:rPr lang="en-US" dirty="0"/>
              <a:t>”</a:t>
            </a:r>
            <a:r>
              <a:rPr lang="en-US" i="1" dirty="0"/>
              <a:t>).</a:t>
            </a:r>
            <a:endParaRPr lang="en-AU" dirty="0"/>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200067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34</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1328425"/>
            <a:ext cx="7645708" cy="5339923"/>
          </a:xfrm>
          <a:prstGeom prst="rect">
            <a:avLst/>
          </a:prstGeom>
          <a:noFill/>
        </p:spPr>
        <p:txBody>
          <a:bodyPr wrap="square" rtlCol="0">
            <a:spAutoFit/>
          </a:bodyPr>
          <a:lstStyle/>
          <a:p>
            <a:pPr lvl="0"/>
            <a:r>
              <a:rPr lang="en-US" b="1" i="1" u="sng" dirty="0"/>
              <a:t>Independent Contractors</a:t>
            </a:r>
            <a:endParaRPr lang="en-AU" dirty="0"/>
          </a:p>
          <a:p>
            <a:pPr marL="285750" indent="-285750">
              <a:buFont typeface="Arial" panose="020B0604020202020204" pitchFamily="34" charset="0"/>
              <a:buChar char="•"/>
            </a:pPr>
            <a:r>
              <a:rPr lang="en-AU" dirty="0"/>
              <a:t>The applicant </a:t>
            </a:r>
            <a:r>
              <a:rPr lang="en-US" dirty="0"/>
              <a:t>Mr Gleeson became administrator of the company Independent Contractor Services (</a:t>
            </a:r>
            <a:r>
              <a:rPr lang="en-US" dirty="0" err="1"/>
              <a:t>Aust</a:t>
            </a:r>
            <a:r>
              <a:rPr lang="en-US" dirty="0"/>
              <a:t>) Pty Ltd (“ICS“) on 4 October 2012 upon resolution of its then sole director Mr Michael Smith. On 8 November 2012, a meeting of creditors resolved that ICS be wound up, whereupon Mr Gleeson became its liquidator. </a:t>
            </a:r>
          </a:p>
          <a:p>
            <a:endParaRPr lang="en-AU" dirty="0"/>
          </a:p>
          <a:p>
            <a:pPr marL="285750" indent="-285750">
              <a:buFont typeface="Arial" panose="020B0604020202020204" pitchFamily="34" charset="0"/>
              <a:buChar char="•"/>
            </a:pPr>
            <a:r>
              <a:rPr lang="en-US" dirty="0"/>
              <a:t>The liquidator applied by originating process for directions pursuant to the </a:t>
            </a:r>
            <a:r>
              <a:rPr lang="en-US" i="1" dirty="0"/>
              <a:t>Corporations Act 2001 </a:t>
            </a:r>
            <a:r>
              <a:rPr lang="en-US" dirty="0"/>
              <a:t>(</a:t>
            </a:r>
            <a:r>
              <a:rPr lang="en-US" dirty="0" err="1"/>
              <a:t>Cth</a:t>
            </a:r>
            <a:r>
              <a:rPr lang="en-US" dirty="0"/>
              <a:t>) to the effect that he would be justified in treating certain moneys standing to the credit of the company as assets of the company. However, there was doubt as to whether such funds were beneficially the property of the company and thus to be distributed in accordance with section 556 of the </a:t>
            </a:r>
            <a:r>
              <a:rPr lang="en-US" i="1" dirty="0"/>
              <a:t>Corporations Act 2001 </a:t>
            </a:r>
            <a:r>
              <a:rPr lang="en-US" dirty="0"/>
              <a:t>(</a:t>
            </a:r>
            <a:r>
              <a:rPr lang="en-US" dirty="0" err="1"/>
              <a:t>Cth</a:t>
            </a:r>
            <a:r>
              <a:rPr lang="en-US" dirty="0"/>
              <a:t>), or whether they were held by the company as trustee of the trust, in such case they would be distributed not as assets of the company, but in accordance with the trust.</a:t>
            </a:r>
            <a:endParaRPr lang="en-AU" dirty="0"/>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58449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35</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304969"/>
            <a:ext cx="7645708" cy="2569934"/>
          </a:xfrm>
          <a:prstGeom prst="rect">
            <a:avLst/>
          </a:prstGeom>
          <a:noFill/>
        </p:spPr>
        <p:txBody>
          <a:bodyPr wrap="square" rtlCol="0">
            <a:spAutoFit/>
          </a:bodyPr>
          <a:lstStyle/>
          <a:p>
            <a:r>
              <a:rPr lang="en-US" dirty="0"/>
              <a:t>The case dealt with two important considerations, being:</a:t>
            </a:r>
          </a:p>
          <a:p>
            <a:endParaRPr lang="en-AU" dirty="0"/>
          </a:p>
          <a:p>
            <a:pPr marL="285750" lvl="0" indent="-285750">
              <a:buFont typeface="Arial" panose="020B0604020202020204" pitchFamily="34" charset="0"/>
              <a:buChar char="•"/>
            </a:pPr>
            <a:r>
              <a:rPr lang="en-US" dirty="0"/>
              <a:t>The priority to be afforded to creditors in the distribution of trust assets; and</a:t>
            </a:r>
            <a:endParaRPr lang="en-AU"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The approach for the assessment of remuneration and expenses to be paid out of trust assets.</a:t>
            </a:r>
            <a:endParaRPr lang="en-AU" dirty="0"/>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7006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36</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78125" y="1445102"/>
            <a:ext cx="7645708" cy="4231928"/>
          </a:xfrm>
          <a:prstGeom prst="rect">
            <a:avLst/>
          </a:prstGeom>
          <a:noFill/>
        </p:spPr>
        <p:txBody>
          <a:bodyPr wrap="square" rtlCol="0">
            <a:spAutoFit/>
          </a:bodyPr>
          <a:lstStyle/>
          <a:p>
            <a:endParaRPr lang="en-AU" dirty="0"/>
          </a:p>
          <a:p>
            <a:r>
              <a:rPr lang="en-US" b="1" i="1" dirty="0"/>
              <a:t>The priority to be afforded to creditors in the distribution of trust assets</a:t>
            </a:r>
          </a:p>
          <a:p>
            <a:endParaRPr lang="en-AU" dirty="0"/>
          </a:p>
          <a:p>
            <a:r>
              <a:rPr lang="en-US" dirty="0"/>
              <a:t>In this first issue, ICS as trustee of the trust </a:t>
            </a:r>
            <a:r>
              <a:rPr lang="en-US" dirty="0" smtClean="0"/>
              <a:t>and </a:t>
            </a:r>
            <a:r>
              <a:rPr lang="en-US" dirty="0"/>
              <a:t>its </a:t>
            </a:r>
            <a:r>
              <a:rPr lang="en-US" dirty="0" smtClean="0"/>
              <a:t>liquidator, </a:t>
            </a:r>
            <a:r>
              <a:rPr lang="en-US" dirty="0"/>
              <a:t>had a right of indemnity from and lien over the trust assets, which had priority over the interest of the beneficiaries, for liabilities it incurred </a:t>
            </a:r>
            <a:r>
              <a:rPr lang="en-US" dirty="0" smtClean="0"/>
              <a:t>acting </a:t>
            </a:r>
            <a:r>
              <a:rPr lang="en-US" dirty="0"/>
              <a:t>as trustee. As all the company’s liabilities were incurred in its trustee capacity, all of the company’s creditors were entitled to be subrogated to the liquidator’s lien. The priority scheme in section 556 of the </a:t>
            </a:r>
            <a:r>
              <a:rPr lang="en-US" i="1" dirty="0"/>
              <a:t>Corporations Act 2001 </a:t>
            </a:r>
            <a:r>
              <a:rPr lang="en-US" dirty="0"/>
              <a:t>(</a:t>
            </a:r>
            <a:r>
              <a:rPr lang="en-US" dirty="0" err="1"/>
              <a:t>Cth</a:t>
            </a:r>
            <a:r>
              <a:rPr lang="en-US" dirty="0"/>
              <a:t>) doesn’t apply in respect of trust assets, and the creditors share </a:t>
            </a:r>
            <a:r>
              <a:rPr lang="en-US" i="1" dirty="0" err="1"/>
              <a:t>pari</a:t>
            </a:r>
            <a:r>
              <a:rPr lang="en-US" i="1" dirty="0"/>
              <a:t> </a:t>
            </a:r>
            <a:r>
              <a:rPr lang="en-US" i="1" dirty="0" err="1"/>
              <a:t>passu</a:t>
            </a:r>
            <a:r>
              <a:rPr lang="en-US" i="1" dirty="0"/>
              <a:t> </a:t>
            </a:r>
            <a:r>
              <a:rPr lang="en-US" dirty="0"/>
              <a:t>in the trust assets, after providing for the costs of administration, including the liquidator’s remuneration and expenses. Justice Brereton held that as the creditors were contractors (and not employees) of ICS, then section 556 did </a:t>
            </a:r>
            <a:r>
              <a:rPr lang="en-US" b="1" dirty="0"/>
              <a:t>not</a:t>
            </a:r>
            <a:r>
              <a:rPr lang="en-US" dirty="0"/>
              <a:t> apply. </a:t>
            </a:r>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1984487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37</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78125" y="1445102"/>
            <a:ext cx="7645708" cy="4231928"/>
          </a:xfrm>
          <a:prstGeom prst="rect">
            <a:avLst/>
          </a:prstGeom>
          <a:noFill/>
        </p:spPr>
        <p:txBody>
          <a:bodyPr wrap="square" rtlCol="0">
            <a:spAutoFit/>
          </a:bodyPr>
          <a:lstStyle/>
          <a:p>
            <a:endParaRPr lang="en-AU" dirty="0"/>
          </a:p>
          <a:p>
            <a:r>
              <a:rPr lang="en-US" b="1" i="1" dirty="0"/>
              <a:t>The approach for the assessment of remuneration and expenses to be paid out of trust assets</a:t>
            </a:r>
          </a:p>
          <a:p>
            <a:endParaRPr lang="en-AU" dirty="0"/>
          </a:p>
          <a:p>
            <a:r>
              <a:rPr lang="en-US" dirty="0"/>
              <a:t>The liquidators of a company which is the trustee of a trading trust and has no other activities, are entitled to be paid their legal costs and expenses, whether for administering the trust assets or for ‘general liquidation work’, out of the trust assets. As to expenses, ordinarily, the Court's approval of a liquidator's remuneration does not include disbursements, the liquidator’s right to indemnity for which depends on the general law relating to a trustee's right of indemnity. Whether and to what extent a liquidator is entitled to recoup a disbursement from the estate ordinarily arises upon the taking of a trustee's accounts.</a:t>
            </a:r>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726655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38</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78125" y="1445102"/>
            <a:ext cx="7645708" cy="3123932"/>
          </a:xfrm>
          <a:prstGeom prst="rect">
            <a:avLst/>
          </a:prstGeom>
          <a:noFill/>
        </p:spPr>
        <p:txBody>
          <a:bodyPr wrap="square" rtlCol="0">
            <a:spAutoFit/>
          </a:bodyPr>
          <a:lstStyle/>
          <a:p>
            <a:endParaRPr lang="en-AU" dirty="0"/>
          </a:p>
          <a:p>
            <a:pPr lvl="0"/>
            <a:r>
              <a:rPr lang="en-US" b="1" i="1" u="sng" dirty="0"/>
              <a:t>Freelance</a:t>
            </a:r>
          </a:p>
          <a:p>
            <a:pPr lvl="0"/>
            <a:endParaRPr lang="en-AU" dirty="0"/>
          </a:p>
          <a:p>
            <a:r>
              <a:rPr lang="en-US" dirty="0"/>
              <a:t>Freelance Global was the trustee of a discretionary trust called Freelance Trust 1. There were also liquidators appointed on the voluntary administration of Freelance Global. The sole purpose of Freelance Global was to act as the trustee of the trust.  On application from the independent contractors providing the client services, Freelance would appoint them as general beneficiaries of the trust. </a:t>
            </a:r>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389272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39</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78125" y="1445102"/>
            <a:ext cx="7645708" cy="4231928"/>
          </a:xfrm>
          <a:prstGeom prst="rect">
            <a:avLst/>
          </a:prstGeom>
          <a:noFill/>
        </p:spPr>
        <p:txBody>
          <a:bodyPr wrap="square" rtlCol="0">
            <a:spAutoFit/>
          </a:bodyPr>
          <a:lstStyle/>
          <a:p>
            <a:r>
              <a:rPr lang="en-US" dirty="0"/>
              <a:t>Justice Riordan held at para [82] that:</a:t>
            </a:r>
          </a:p>
          <a:p>
            <a:endParaRPr lang="en-AU" dirty="0"/>
          </a:p>
          <a:p>
            <a:pPr marL="285750" lvl="0" indent="-285750">
              <a:buFont typeface="Arial" panose="020B0604020202020204" pitchFamily="34" charset="0"/>
              <a:buChar char="•"/>
            </a:pPr>
            <a:r>
              <a:rPr lang="en-US" i="1" dirty="0"/>
              <a:t>As the outgoing trustee, Freelance retained its right of indemnity from Trust assets in respect of creditors’ claims and the Liquidators’ costs, expenses and remuneration incurred while properly acting as trustee;</a:t>
            </a:r>
          </a:p>
          <a:p>
            <a:pPr lvl="0"/>
            <a:endParaRPr lang="en-AU" dirty="0"/>
          </a:p>
          <a:p>
            <a:pPr marL="285750" lvl="0" indent="-285750">
              <a:buFont typeface="Arial" panose="020B0604020202020204" pitchFamily="34" charset="0"/>
              <a:buChar char="•"/>
            </a:pPr>
            <a:r>
              <a:rPr lang="en-US" i="1" dirty="0"/>
              <a:t>Whether or not the liquidators have no immediate right of recourse to the trust assets, because it could be said that Freelance Global had acted in other capacities, the Court has power to order that the trust assets be applied to meet claims under section 556 of the Corporations Act 2001 (</a:t>
            </a:r>
            <a:r>
              <a:rPr lang="en-US" i="1" dirty="0" err="1"/>
              <a:t>Cth</a:t>
            </a:r>
            <a:r>
              <a:rPr lang="en-US" i="1" dirty="0"/>
              <a:t>) in the course of winding up. I do not consider that there is any reason of substance why the liquidators should not be put in a good position as the liquidator of a corporate trustee that acted solely as the trustee of a trading trust; </a:t>
            </a:r>
          </a:p>
          <a:p>
            <a:pPr lvl="0"/>
            <a:endParaRPr lang="en-AU"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177267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760777" y="6359464"/>
            <a:ext cx="248040"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5" y="1510447"/>
            <a:ext cx="4978931" cy="5062924"/>
          </a:xfrm>
          <a:prstGeom prst="rect">
            <a:avLst/>
          </a:prstGeom>
          <a:noFill/>
        </p:spPr>
        <p:txBody>
          <a:bodyPr wrap="square" rtlCol="0">
            <a:spAutoFit/>
          </a:bodyPr>
          <a:lstStyle/>
          <a:p>
            <a:r>
              <a:rPr lang="en-AU" b="1" dirty="0"/>
              <a:t>Requirements</a:t>
            </a:r>
            <a:endParaRPr lang="en-AU" dirty="0"/>
          </a:p>
          <a:p>
            <a:r>
              <a:rPr lang="en-AU" dirty="0"/>
              <a:t>The </a:t>
            </a:r>
            <a:r>
              <a:rPr lang="en-AU" i="1" dirty="0"/>
              <a:t>Treasury Legislation Amendment (Small Business and Unfair Contract Terms) Act 2015 (</a:t>
            </a:r>
            <a:r>
              <a:rPr lang="en-AU" i="1" dirty="0" err="1"/>
              <a:t>Cth</a:t>
            </a:r>
            <a:r>
              <a:rPr lang="en-AU" i="1" dirty="0"/>
              <a:t>) </a:t>
            </a:r>
            <a:r>
              <a:rPr lang="en-AU" dirty="0"/>
              <a:t>(“the Act”) commenced on </a:t>
            </a:r>
            <a:r>
              <a:rPr lang="en-AU" b="1" dirty="0"/>
              <a:t>12 November 2016 </a:t>
            </a:r>
            <a:r>
              <a:rPr lang="en-AU" dirty="0"/>
              <a:t>and applies to </a:t>
            </a:r>
            <a:r>
              <a:rPr lang="en-AU" i="1" dirty="0"/>
              <a:t>standard form contracts </a:t>
            </a:r>
            <a:r>
              <a:rPr lang="en-AU" dirty="0"/>
              <a:t>entered into or varied after this date. </a:t>
            </a:r>
          </a:p>
          <a:p>
            <a:pPr lvl="0"/>
            <a:r>
              <a:rPr lang="en-AU" b="1" u="sng" dirty="0"/>
              <a:t>1. Standard form contract</a:t>
            </a:r>
            <a:endParaRPr lang="en-AU" dirty="0"/>
          </a:p>
          <a:p>
            <a:r>
              <a:rPr lang="en-AU" dirty="0"/>
              <a:t>An express definition of ‘standard form contracts’ is not provided for in the legislation. If a party alleges that a contract is a ‘standard form contract’, it is presumed to be one, unless that other party to the proceeding proves otherwise. </a:t>
            </a:r>
          </a:p>
          <a:p>
            <a:r>
              <a:rPr lang="en-AU" dirty="0"/>
              <a:t>‘Standard form contracts’ are often prepared by one party to the contract, and the other party has little or no opportunity to negotiate the terms i.e. offered on a </a:t>
            </a:r>
            <a:r>
              <a:rPr lang="en-AU" u="sng" dirty="0"/>
              <a:t>“take it or leave it basis”. </a:t>
            </a:r>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pic>
        <p:nvPicPr>
          <p:cNvPr id="15" name="Picture 14" descr="COMMERCIAL LAW BLK.jpg"/>
          <p:cNvPicPr>
            <a:picLocks noChangeAspect="1"/>
          </p:cNvPicPr>
          <p:nvPr/>
        </p:nvPicPr>
        <p:blipFill rotWithShape="1">
          <a:blip r:embed="rId3">
            <a:extLst>
              <a:ext uri="{28A0092B-C50C-407E-A947-70E740481C1C}">
                <a14:useLocalDpi xmlns:a14="http://schemas.microsoft.com/office/drawing/2010/main" val="0"/>
              </a:ext>
            </a:extLst>
          </a:blip>
          <a:srcRect l="3664" r="33983"/>
          <a:stretch/>
        </p:blipFill>
        <p:spPr>
          <a:xfrm>
            <a:off x="5855786" y="1883693"/>
            <a:ext cx="2904991" cy="3105953"/>
          </a:xfrm>
          <a:prstGeom prst="rect">
            <a:avLst/>
          </a:prstGeom>
        </p:spPr>
      </p:pic>
      <p:pic>
        <p:nvPicPr>
          <p:cNvPr id="16" name="Picture 15" descr="CORP ADVISORY AND GOVERNANCE BLK.jpg"/>
          <p:cNvPicPr>
            <a:picLocks noChangeAspect="1"/>
          </p:cNvPicPr>
          <p:nvPr/>
        </p:nvPicPr>
        <p:blipFill rotWithShape="1">
          <a:blip r:embed="rId4">
            <a:extLst>
              <a:ext uri="{28A0092B-C50C-407E-A947-70E740481C1C}">
                <a14:useLocalDpi xmlns:a14="http://schemas.microsoft.com/office/drawing/2010/main" val="0"/>
              </a:ext>
            </a:extLst>
          </a:blip>
          <a:srcRect l="9718" b="16223"/>
          <a:stretch/>
        </p:blipFill>
        <p:spPr>
          <a:xfrm>
            <a:off x="5855787" y="-24281"/>
            <a:ext cx="2904989" cy="1797098"/>
          </a:xfrm>
          <a:prstGeom prst="rect">
            <a:avLst/>
          </a:prstGeom>
        </p:spPr>
      </p:pic>
    </p:spTree>
    <p:extLst>
      <p:ext uri="{BB962C8B-B14F-4D97-AF65-F5344CB8AC3E}">
        <p14:creationId xmlns:p14="http://schemas.microsoft.com/office/powerpoint/2010/main" val="1678495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40</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78125" y="1445102"/>
            <a:ext cx="7645708" cy="3677930"/>
          </a:xfrm>
          <a:prstGeom prst="rect">
            <a:avLst/>
          </a:prstGeom>
          <a:noFill/>
        </p:spPr>
        <p:txBody>
          <a:bodyPr wrap="square" rtlCol="0">
            <a:spAutoFit/>
          </a:bodyPr>
          <a:lstStyle/>
          <a:p>
            <a:pPr marL="285750" lvl="0" indent="-285750">
              <a:buFont typeface="Arial" panose="020B0604020202020204" pitchFamily="34" charset="0"/>
              <a:buChar char="•"/>
            </a:pPr>
            <a:r>
              <a:rPr lang="en-US" i="1" dirty="0"/>
              <a:t>As the liquidators of Freelance Global, the liquidators were required to discharge the pre-liquidation liabilities that had been incurred (albeit as trustee) in the order of priority set out in section 556 of the Corporations Act 2001 (</a:t>
            </a:r>
            <a:r>
              <a:rPr lang="en-US" i="1" dirty="0" err="1"/>
              <a:t>Cth</a:t>
            </a:r>
            <a:r>
              <a:rPr lang="en-US" i="1" dirty="0"/>
              <a:t>); and</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US" i="1" dirty="0"/>
              <a:t>The payment of the pre-liquidation debts in accordance with section 556 of the Corporations Act 2001 (</a:t>
            </a:r>
            <a:r>
              <a:rPr lang="en-US" i="1" dirty="0" err="1"/>
              <a:t>Cth</a:t>
            </a:r>
            <a:r>
              <a:rPr lang="en-US" i="1" dirty="0"/>
              <a:t>) requires that a liquidator be appointed. The appointment of a liquidator necessarily involves the incurring of costs and expenses and the section provides that these are to be paid in priority ‘to other unsecured debt’. Accordingly, it is ‘reasonable to regard the [costs and expenses of the winding up] as debts of the company incurred in discharging the duties imposed by the trust as covered by the trustee’s indemnity’.</a:t>
            </a:r>
            <a:endParaRPr lang="en-AU"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50044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41</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1871230"/>
            <a:ext cx="7645708" cy="2846933"/>
          </a:xfrm>
          <a:prstGeom prst="rect">
            <a:avLst/>
          </a:prstGeom>
          <a:noFill/>
        </p:spPr>
        <p:txBody>
          <a:bodyPr wrap="square" rtlCol="0">
            <a:spAutoFit/>
          </a:bodyPr>
          <a:lstStyle/>
          <a:p>
            <a:pPr marL="285750" indent="-285750">
              <a:buFont typeface="Arial" panose="020B0604020202020204" pitchFamily="34" charset="0"/>
              <a:buChar char="•"/>
            </a:pPr>
            <a:r>
              <a:rPr lang="en-US" dirty="0"/>
              <a:t>The Victorian Supreme Court case of </a:t>
            </a:r>
            <a:r>
              <a:rPr lang="en-US" b="1" i="1" dirty="0"/>
              <a:t>Freelance </a:t>
            </a:r>
            <a:r>
              <a:rPr lang="en-US" dirty="0"/>
              <a:t>followed mostly on the same basis as </a:t>
            </a:r>
            <a:r>
              <a:rPr lang="en-US" b="1" i="1" dirty="0"/>
              <a:t>Independent Contractors, </a:t>
            </a:r>
            <a:r>
              <a:rPr lang="en-US" dirty="0"/>
              <a:t>however, the court held that the </a:t>
            </a:r>
            <a:r>
              <a:rPr lang="en-US" i="1" dirty="0"/>
              <a:t>Corporations Act </a:t>
            </a:r>
            <a:r>
              <a:rPr lang="en-US" dirty="0"/>
              <a:t>priority provisions did apply when distributing funds derived from trust assets. </a:t>
            </a:r>
          </a:p>
          <a:p>
            <a:endParaRPr lang="en-US" dirty="0"/>
          </a:p>
          <a:p>
            <a:pPr marL="285750" indent="-285750">
              <a:buFont typeface="Arial" panose="020B0604020202020204" pitchFamily="34" charset="0"/>
              <a:buChar char="•"/>
            </a:pPr>
            <a:r>
              <a:rPr lang="en-US" dirty="0"/>
              <a:t>This decision is consistent with the priority scheme set out in section 556 of the </a:t>
            </a:r>
            <a:r>
              <a:rPr lang="en-US" i="1" dirty="0"/>
              <a:t>Corporations Act</a:t>
            </a:r>
            <a:r>
              <a:rPr lang="en-US" dirty="0"/>
              <a:t> whereby a trustee of a trust would be a “liquidation of a company” and therefore be required to deal with the assets in accordance with the section.   </a:t>
            </a:r>
            <a:endParaRPr lang="en-AU"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402532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42</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1518077"/>
            <a:ext cx="7645708" cy="4231928"/>
          </a:xfrm>
          <a:prstGeom prst="rect">
            <a:avLst/>
          </a:prstGeom>
          <a:noFill/>
        </p:spPr>
        <p:txBody>
          <a:bodyPr wrap="square" rtlCol="0">
            <a:spAutoFit/>
          </a:bodyPr>
          <a:lstStyle/>
          <a:p>
            <a:pPr lvl="0"/>
            <a:r>
              <a:rPr lang="en-US" b="1" i="1" u="sng" dirty="0"/>
              <a:t>Bell Hire </a:t>
            </a:r>
          </a:p>
          <a:p>
            <a:pPr lvl="0"/>
            <a:endParaRPr lang="en-AU" dirty="0"/>
          </a:p>
          <a:p>
            <a:pPr marL="285750" indent="-285750">
              <a:buFont typeface="Arial" panose="020B0604020202020204" pitchFamily="34" charset="0"/>
              <a:buChar char="•"/>
            </a:pPr>
            <a:r>
              <a:rPr lang="en-US" dirty="0"/>
              <a:t>In </a:t>
            </a:r>
            <a:r>
              <a:rPr lang="en-US" b="1" i="1" dirty="0"/>
              <a:t>Bell Hire</a:t>
            </a:r>
            <a:r>
              <a:rPr lang="en-US" dirty="0"/>
              <a:t>, Mr Woodgate was appointed as liquidator of Bell Hire Services Pty Ltd. The company was appointed as the trustee of the </a:t>
            </a:r>
            <a:r>
              <a:rPr lang="en-US" dirty="0" err="1"/>
              <a:t>Vercone</a:t>
            </a:r>
            <a:r>
              <a:rPr lang="en-US" dirty="0"/>
              <a:t> Family Trust.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application to the court sought directions as to how the liquidator was to distribute the assets of the trust, as well as the payout of the liquidator’s remuneration and costs.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the time of the company being wound-up the only assets of the trust was approximately $30,000 credit, and the amount owed to the creditors was approximately $</a:t>
            </a:r>
            <a:r>
              <a:rPr lang="en-US" dirty="0" smtClean="0"/>
              <a:t>294,267</a:t>
            </a:r>
            <a:r>
              <a:rPr lang="en-US" dirty="0"/>
              <a:t>. The liquidator proposed to have the company deregistered after the assets were distributed. </a:t>
            </a:r>
            <a:endParaRPr lang="en-AU"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366013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43</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1871230"/>
            <a:ext cx="7645708" cy="2015936"/>
          </a:xfrm>
          <a:prstGeom prst="rect">
            <a:avLst/>
          </a:prstGeom>
          <a:noFill/>
        </p:spPr>
        <p:txBody>
          <a:bodyPr wrap="square" rtlCol="0">
            <a:spAutoFit/>
          </a:bodyPr>
          <a:lstStyle/>
          <a:p>
            <a:pPr marL="285750" indent="-285750">
              <a:buFont typeface="Arial" panose="020B0604020202020204" pitchFamily="34" charset="0"/>
              <a:buChar char="•"/>
            </a:pPr>
            <a:r>
              <a:rPr lang="en-US" dirty="0"/>
              <a:t>Justice Farrell provided the liquidator with directions to treat the money from the trust as an asset of the trust and not of the company.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was </a:t>
            </a:r>
            <a:r>
              <a:rPr lang="en-US" dirty="0" smtClean="0"/>
              <a:t>because Farrell J was </a:t>
            </a:r>
            <a:r>
              <a:rPr lang="en-US" dirty="0"/>
              <a:t>satisfied that the company’s sole business activity was to conduct the business of the trust, so the proceeds held by the liquidator was to be property of the trust. </a:t>
            </a:r>
            <a:endParaRPr lang="en-AU"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523974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44</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1920673"/>
            <a:ext cx="7645708" cy="3400931"/>
          </a:xfrm>
          <a:prstGeom prst="rect">
            <a:avLst/>
          </a:prstGeom>
          <a:noFill/>
        </p:spPr>
        <p:txBody>
          <a:bodyPr wrap="square" rtlCol="0">
            <a:spAutoFit/>
          </a:bodyPr>
          <a:lstStyle/>
          <a:p>
            <a:pPr marL="285750" indent="-285750">
              <a:buFont typeface="Arial" panose="020B0604020202020204" pitchFamily="34" charset="0"/>
              <a:buChar char="•"/>
            </a:pPr>
            <a:r>
              <a:rPr lang="en-US" dirty="0"/>
              <a:t>It has been held that liquidator’s remuneration and expense relating to trust assets should be paid out of the non-trust property of a trustee company, if that property is available. However, if it is not available, it is normally appropriate to be taken out of the trust assets.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Justice Farrell provided that the liquidator would be entitled to be paid “reasonable remuneration” and expenses out of the trust assets. Here, the liquidator had priority to be paid out of the remainder of the trust assets over the Workers Compensation Nominal Insurer’s (“GIO”) payment of the costs of the winding up application. </a:t>
            </a:r>
          </a:p>
          <a:p>
            <a:pPr marL="285750" indent="-285750">
              <a:buFont typeface="Arial" panose="020B0604020202020204" pitchFamily="34" charset="0"/>
              <a:buChar char="•"/>
            </a:pPr>
            <a:endParaRPr lang="en-US"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686587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45</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005533"/>
            <a:ext cx="7645708" cy="2846933"/>
          </a:xfrm>
          <a:prstGeom prst="rect">
            <a:avLst/>
          </a:prstGeom>
          <a:noFill/>
        </p:spPr>
        <p:txBody>
          <a:bodyPr wrap="square" rtlCol="0">
            <a:spAutoFit/>
          </a:bodyPr>
          <a:lstStyle/>
          <a:p>
            <a:pPr marL="285750" indent="-285750">
              <a:buFont typeface="Arial" panose="020B0604020202020204" pitchFamily="34" charset="0"/>
              <a:buChar char="•"/>
            </a:pPr>
            <a:r>
              <a:rPr lang="en-US" dirty="0"/>
              <a:t>Justice Farrell agreed with Brereton J in </a:t>
            </a:r>
            <a:r>
              <a:rPr lang="en-US" b="1" i="1" dirty="0"/>
              <a:t>Independent Contractor </a:t>
            </a:r>
            <a:r>
              <a:rPr lang="en-US" dirty="0"/>
              <a:t>that any claim by a creditor of the trust for its costs of the winding up application must rank equal with other trust creditors. That is:</a:t>
            </a:r>
          </a:p>
          <a:p>
            <a:endParaRPr lang="en-AU" dirty="0"/>
          </a:p>
          <a:p>
            <a:r>
              <a:rPr lang="en-US" dirty="0"/>
              <a:t>“</a:t>
            </a:r>
            <a:r>
              <a:rPr lang="en-US" i="1" dirty="0"/>
              <a:t>unpaid trust creditors are entitled to stand in the shoes of the trustee and to obtain payment from the trust property; the right of subrogation must be exercised in their </a:t>
            </a:r>
            <a:r>
              <a:rPr lang="en-US" i="1" dirty="0" err="1"/>
              <a:t>favour</a:t>
            </a:r>
            <a:r>
              <a:rPr lang="en-US" i="1" dirty="0"/>
              <a:t>; trust property is therefore not property divisible among the trustee’s creditors generally and the statutory order priority does not apply”.</a:t>
            </a:r>
            <a:endParaRPr lang="en-AU" dirty="0"/>
          </a:p>
          <a:p>
            <a:pPr marL="285750" indent="-285750">
              <a:buFont typeface="Arial" panose="020B0604020202020204" pitchFamily="34" charset="0"/>
              <a:buChar char="•"/>
            </a:pPr>
            <a:endParaRPr lang="en-US"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661486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46</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749146" y="2005533"/>
            <a:ext cx="7645708" cy="3677930"/>
          </a:xfrm>
          <a:prstGeom prst="rect">
            <a:avLst/>
          </a:prstGeom>
          <a:noFill/>
        </p:spPr>
        <p:txBody>
          <a:bodyPr wrap="square" rtlCol="0">
            <a:spAutoFit/>
          </a:bodyPr>
          <a:lstStyle/>
          <a:p>
            <a:pPr marL="285750" indent="-285750">
              <a:buFont typeface="Arial" panose="020B0604020202020204" pitchFamily="34" charset="0"/>
              <a:buChar char="•"/>
            </a:pPr>
            <a:r>
              <a:rPr lang="en-US" dirty="0"/>
              <a:t>This meant that the liquidator could distribute the assets to the creditors on a </a:t>
            </a:r>
            <a:r>
              <a:rPr lang="en-US" i="1" dirty="0" err="1"/>
              <a:t>pari</a:t>
            </a:r>
            <a:r>
              <a:rPr lang="en-US" i="1" dirty="0"/>
              <a:t> </a:t>
            </a:r>
            <a:r>
              <a:rPr lang="en-US" i="1" dirty="0" err="1"/>
              <a:t>passu</a:t>
            </a:r>
            <a:r>
              <a:rPr lang="en-US" i="1" dirty="0"/>
              <a:t> </a:t>
            </a:r>
            <a:r>
              <a:rPr lang="en-US" dirty="0"/>
              <a:t>(equal) basis without according GIO’s any priority.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US" dirty="0"/>
              <a:t>The costs of the application were to be paid to the liquidator from the trust assets pursuant to the general rule. The general being that the trust assets “bear the costs of a trustee’s application for advice and directions either directly or under the trustee’s indemnity”.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liquidator’s costs for the application, as well as his remuneration had priority and totaled an amount greater than the trust assets, so here it was unnecessary to make this distribution. </a:t>
            </a:r>
            <a:endParaRPr lang="en-AU" dirty="0"/>
          </a:p>
          <a:p>
            <a:endParaRPr lang="en-US" dirty="0"/>
          </a:p>
          <a:p>
            <a:pPr lvl="0"/>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85879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47</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87002" y="1328425"/>
            <a:ext cx="7645708" cy="3693319"/>
          </a:xfrm>
          <a:prstGeom prst="rect">
            <a:avLst/>
          </a:prstGeom>
          <a:noFill/>
        </p:spPr>
        <p:txBody>
          <a:bodyPr wrap="square" rtlCol="0">
            <a:spAutoFit/>
          </a:bodyPr>
          <a:lstStyle/>
          <a:p>
            <a:pPr lvl="0"/>
            <a:r>
              <a:rPr lang="en-US" b="1" i="1" u="sng" dirty="0"/>
              <a:t>Amerind </a:t>
            </a:r>
            <a:endParaRPr lang="en-AU" dirty="0"/>
          </a:p>
          <a:p>
            <a:pPr marL="285750" indent="-285750">
              <a:buFont typeface="Arial" panose="020B0604020202020204" pitchFamily="34" charset="0"/>
              <a:buChar char="•"/>
            </a:pPr>
            <a:r>
              <a:rPr lang="en-AU" dirty="0"/>
              <a:t>In </a:t>
            </a:r>
            <a:r>
              <a:rPr lang="en-AU" b="1" i="1" dirty="0"/>
              <a:t>Amerind, </a:t>
            </a:r>
            <a:r>
              <a:rPr lang="en-AU" dirty="0"/>
              <a:t>the company acted exclusively as trustee of Panel Veneer Processes Trading Trusts and did not have assets of its own – its sole purpose was to act as trustee of the trading trust. The company only incurred liabilities as a trustee.</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b="1" i="1" dirty="0"/>
              <a:t>Amerind </a:t>
            </a:r>
            <a:r>
              <a:rPr lang="en-AU" dirty="0"/>
              <a:t>also considered the priority regime in the </a:t>
            </a:r>
            <a:r>
              <a:rPr lang="en-AU" i="1" dirty="0"/>
              <a:t>Corporations Act </a:t>
            </a:r>
            <a:r>
              <a:rPr lang="en-AU" dirty="0"/>
              <a:t>and whether section 556 applied to trust assets of an insolvent corporate trustee.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receivers and the Commonwealth in this case were in agreement that the priority regime should apply. However, a creditor of the company, Carter Holt Harvey, opposed this submission and claimed to be entitled to money from the receivership surplus.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2708389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48</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87002" y="1328425"/>
            <a:ext cx="7645708" cy="4524315"/>
          </a:xfrm>
          <a:prstGeom prst="rect">
            <a:avLst/>
          </a:prstGeom>
          <a:noFill/>
        </p:spPr>
        <p:txBody>
          <a:bodyPr wrap="square" rtlCol="0">
            <a:spAutoFit/>
          </a:bodyPr>
          <a:lstStyle/>
          <a:p>
            <a:pPr marL="285750" indent="-285750">
              <a:buFont typeface="Arial" panose="020B0604020202020204" pitchFamily="34" charset="0"/>
              <a:buChar char="•"/>
            </a:pPr>
            <a:r>
              <a:rPr lang="en-AU" dirty="0"/>
              <a:t>The court acknowledged the conflicting authorities in this issue, specifically whether section 556 of the </a:t>
            </a:r>
            <a:r>
              <a:rPr lang="en-AU" i="1" dirty="0"/>
              <a:t>Corporations Act 2001 </a:t>
            </a:r>
            <a:r>
              <a:rPr lang="en-AU" dirty="0"/>
              <a:t>(</a:t>
            </a:r>
            <a:r>
              <a:rPr lang="en-AU" dirty="0" err="1"/>
              <a:t>Cth</a:t>
            </a:r>
            <a:r>
              <a:rPr lang="en-AU" dirty="0"/>
              <a:t>) applies in the circumstances where the assets of a company are held on trust. The judge referred to case law where the nature of a trustee’s right of indemnity has been recently considered.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court declined to follow the decision in </a:t>
            </a:r>
            <a:r>
              <a:rPr lang="en-AU" b="1" i="1" dirty="0"/>
              <a:t>Freelance</a:t>
            </a:r>
            <a:r>
              <a:rPr lang="en-AU" dirty="0"/>
              <a:t>, and instead preferred the reasoning in </a:t>
            </a:r>
            <a:r>
              <a:rPr lang="en-AU" b="1" i="1" dirty="0"/>
              <a:t>Independent Contractor </a:t>
            </a:r>
            <a:r>
              <a:rPr lang="en-AU" dirty="0"/>
              <a:t>and</a:t>
            </a:r>
            <a:r>
              <a:rPr lang="en-AU" b="1" i="1" dirty="0"/>
              <a:t> Bell Hire. </a:t>
            </a:r>
            <a:r>
              <a:rPr lang="en-AU" dirty="0"/>
              <a:t>That being, the priority provisions do not apply to trust assets of an insolvent trustee. This is because “</a:t>
            </a:r>
            <a:r>
              <a:rPr lang="en-AU" i="1" dirty="0"/>
              <a:t>the regime only applied to property of the company and that the trustee’s right of indemnity is not property of the company available to all creditors</a:t>
            </a:r>
            <a:r>
              <a:rPr lang="en-AU" dirty="0"/>
              <a:t>”. As such, “</a:t>
            </a:r>
            <a:r>
              <a:rPr lang="en-AU" i="1" dirty="0"/>
              <a:t>where there are multiple creditors of the trust, all creditors share </a:t>
            </a:r>
            <a:r>
              <a:rPr lang="en-AU" i="1" dirty="0" err="1"/>
              <a:t>pari</a:t>
            </a:r>
            <a:r>
              <a:rPr lang="en-AU" i="1" dirty="0"/>
              <a:t> </a:t>
            </a:r>
            <a:r>
              <a:rPr lang="en-AU" i="1" dirty="0" err="1"/>
              <a:t>passu</a:t>
            </a:r>
            <a:r>
              <a:rPr lang="en-AU" i="1" dirty="0"/>
              <a:t> in the right to be subrogated to the trustee’s lien to enforce the trustee’s indemnity</a:t>
            </a:r>
            <a:r>
              <a:rPr lang="en-AU" dirty="0"/>
              <a:t>”. In other words, the employees [of the company] do not enjoy a preferred priority position as creditors of the trustee.</a:t>
            </a:r>
          </a:p>
        </p:txBody>
      </p:sp>
    </p:spTree>
    <p:extLst>
      <p:ext uri="{BB962C8B-B14F-4D97-AF65-F5344CB8AC3E}">
        <p14:creationId xmlns:p14="http://schemas.microsoft.com/office/powerpoint/2010/main" val="1580011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593584" y="6359464"/>
            <a:ext cx="415233" cy="307777"/>
          </a:xfrm>
          <a:prstGeom prst="rect">
            <a:avLst/>
          </a:prstGeom>
          <a:noFill/>
        </p:spPr>
        <p:txBody>
          <a:bodyPr wrap="square" rtlCol="0">
            <a:spAutoFit/>
          </a:bodyPr>
          <a:lstStyle/>
          <a:p>
            <a:fld id="{59ABBFE9-C786-46B1-A926-EC0D3D5634EB}" type="slidenum">
              <a:rPr lang="en-US" sz="1400" smtClean="0">
                <a:latin typeface="Open Sans Condensed Bold"/>
                <a:cs typeface="Open Sans Condensed Bold"/>
              </a:rPr>
              <a:t>49</a:t>
            </a:fld>
            <a:endParaRPr lang="en-US" sz="1400" dirty="0">
              <a:latin typeface="Open Sans Condensed Bold"/>
              <a:cs typeface="Open Sans Condensed Bold"/>
            </a:endParaRPr>
          </a:p>
        </p:txBody>
      </p:sp>
      <p:sp>
        <p:nvSpPr>
          <p:cNvPr id="8" name="TextBox 7"/>
          <p:cNvSpPr txBox="1"/>
          <p:nvPr/>
        </p:nvSpPr>
        <p:spPr>
          <a:xfrm>
            <a:off x="876856" y="189652"/>
            <a:ext cx="6248862" cy="113877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Dealing with trust assets of corporate trustee in liquidation.</a:t>
            </a:r>
          </a:p>
        </p:txBody>
      </p:sp>
      <p:sp>
        <p:nvSpPr>
          <p:cNvPr id="10" name="TextBox 9"/>
          <p:cNvSpPr txBox="1"/>
          <p:nvPr/>
        </p:nvSpPr>
        <p:spPr>
          <a:xfrm>
            <a:off x="687002" y="1328425"/>
            <a:ext cx="7645708" cy="3416320"/>
          </a:xfrm>
          <a:prstGeom prst="rect">
            <a:avLst/>
          </a:prstGeom>
          <a:noFill/>
        </p:spPr>
        <p:txBody>
          <a:bodyPr wrap="square" rtlCol="0">
            <a:spAutoFit/>
          </a:bodyPr>
          <a:lstStyle/>
          <a:p>
            <a:r>
              <a:rPr lang="en-AU" b="1" dirty="0"/>
              <a:t>Conclusion</a:t>
            </a:r>
          </a:p>
          <a:p>
            <a:endParaRPr lang="en-AU" dirty="0"/>
          </a:p>
          <a:p>
            <a:pPr marL="285750" indent="-285750">
              <a:buFont typeface="Arial" panose="020B0604020202020204" pitchFamily="34" charset="0"/>
              <a:buChar char="•"/>
            </a:pPr>
            <a:r>
              <a:rPr lang="en-AU" dirty="0"/>
              <a:t>There appears to be momentum in favour of the view that assets of a corporate trustee are not property of the company for the purposes of insolvency law. Some of that momentum is likely the result of an historical uncertainty, as to whether the general body of creditors or a company have the same claim to trust assets as creditors of a corporate trustee.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Assuming </a:t>
            </a:r>
            <a:r>
              <a:rPr lang="en-AU" b="1" i="1" dirty="0"/>
              <a:t>Amerind </a:t>
            </a:r>
            <a:r>
              <a:rPr lang="en-AU" dirty="0"/>
              <a:t>to now represent the law, it seems clear that the priority regime in section 556 of the </a:t>
            </a:r>
            <a:r>
              <a:rPr lang="en-AU" i="1" dirty="0"/>
              <a:t>Corporations Act 2001 </a:t>
            </a:r>
            <a:r>
              <a:rPr lang="en-AU" dirty="0"/>
              <a:t>(</a:t>
            </a:r>
            <a:r>
              <a:rPr lang="en-AU" dirty="0" err="1"/>
              <a:t>Cth</a:t>
            </a:r>
            <a:r>
              <a:rPr lang="en-AU" dirty="0"/>
              <a:t>) does </a:t>
            </a:r>
            <a:r>
              <a:rPr lang="en-AU" b="1" dirty="0"/>
              <a:t>not </a:t>
            </a:r>
            <a:r>
              <a:rPr lang="en-AU" dirty="0"/>
              <a:t>apply to a corporate trustee’s assets and creditors of a trust should share in the assets equally. </a:t>
            </a:r>
          </a:p>
        </p:txBody>
      </p:sp>
    </p:spTree>
    <p:extLst>
      <p:ext uri="{BB962C8B-B14F-4D97-AF65-F5344CB8AC3E}">
        <p14:creationId xmlns:p14="http://schemas.microsoft.com/office/powerpoint/2010/main" val="188571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8760777" y="6359464"/>
            <a:ext cx="248040" cy="307777"/>
          </a:xfrm>
          <a:prstGeom prst="rect">
            <a:avLst/>
          </a:prstGeom>
          <a:noFill/>
        </p:spPr>
        <p:txBody>
          <a:bodyPr wrap="square" rtlCol="0">
            <a:spAutoFit/>
          </a:bodyPr>
          <a:lstStyle/>
          <a:p>
            <a:fld id="{4AC0A2C8-8767-400F-B180-2D2D5FE65C0C}" type="slidenum">
              <a:rPr lang="en-US" sz="1400" smtClean="0">
                <a:latin typeface="Open Sans Condensed Bold"/>
                <a:cs typeface="Open Sans Condensed Bold"/>
              </a:rPr>
              <a:t>5</a:t>
            </a:fld>
            <a:endParaRPr lang="en-US" sz="1400" dirty="0">
              <a:latin typeface="Open Sans Condensed Bold"/>
              <a:cs typeface="Open Sans Condensed Bold"/>
            </a:endParaRPr>
          </a:p>
        </p:txBody>
      </p:sp>
      <p:sp>
        <p:nvSpPr>
          <p:cNvPr id="8" name="TextBox 7"/>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graphicFrame>
        <p:nvGraphicFramePr>
          <p:cNvPr id="11" name="Table 10">
            <a:extLst>
              <a:ext uri="{FF2B5EF4-FFF2-40B4-BE49-F238E27FC236}">
                <a16:creationId xmlns:a16="http://schemas.microsoft.com/office/drawing/2014/main" xmlns="" id="{A950B812-DDFD-4C0F-8956-AB7365B9DA18}"/>
              </a:ext>
            </a:extLst>
          </p:cNvPr>
          <p:cNvGraphicFramePr>
            <a:graphicFrameLocks noGrp="1"/>
          </p:cNvGraphicFramePr>
          <p:nvPr>
            <p:extLst>
              <p:ext uri="{D42A27DB-BD31-4B8C-83A1-F6EECF244321}">
                <p14:modId xmlns:p14="http://schemas.microsoft.com/office/powerpoint/2010/main" val="2816923319"/>
              </p:ext>
            </p:extLst>
          </p:nvPr>
        </p:nvGraphicFramePr>
        <p:xfrm>
          <a:off x="994298" y="321815"/>
          <a:ext cx="7554898" cy="4555914"/>
        </p:xfrm>
        <a:graphic>
          <a:graphicData uri="http://schemas.openxmlformats.org/drawingml/2006/table">
            <a:tbl>
              <a:tblPr firstRow="1" firstCol="1" bandRow="1">
                <a:tableStyleId>{5C22544A-7EE6-4342-B048-85BDC9FD1C3A}</a:tableStyleId>
              </a:tblPr>
              <a:tblGrid>
                <a:gridCol w="3777449">
                  <a:extLst>
                    <a:ext uri="{9D8B030D-6E8A-4147-A177-3AD203B41FA5}">
                      <a16:colId xmlns:a16="http://schemas.microsoft.com/office/drawing/2014/main" xmlns="" val="3362341238"/>
                    </a:ext>
                  </a:extLst>
                </a:gridCol>
                <a:gridCol w="3777449">
                  <a:extLst>
                    <a:ext uri="{9D8B030D-6E8A-4147-A177-3AD203B41FA5}">
                      <a16:colId xmlns:a16="http://schemas.microsoft.com/office/drawing/2014/main" xmlns="" val="49745196"/>
                    </a:ext>
                  </a:extLst>
                </a:gridCol>
              </a:tblGrid>
              <a:tr h="133117">
                <a:tc>
                  <a:txBody>
                    <a:bodyPr/>
                    <a:lstStyle/>
                    <a:p>
                      <a:pPr algn="ctr">
                        <a:lnSpc>
                          <a:spcPct val="107000"/>
                        </a:lnSpc>
                        <a:spcAft>
                          <a:spcPts val="0"/>
                        </a:spcAft>
                      </a:pPr>
                      <a:r>
                        <a:rPr lang="en-AU" sz="1000" b="1" dirty="0">
                          <a:effectLst/>
                        </a:rPr>
                        <a:t>Pre-amendments to ACL</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tc>
                  <a:txBody>
                    <a:bodyPr/>
                    <a:lstStyle/>
                    <a:p>
                      <a:pPr algn="ctr">
                        <a:lnSpc>
                          <a:spcPct val="107000"/>
                        </a:lnSpc>
                        <a:spcAft>
                          <a:spcPts val="0"/>
                        </a:spcAft>
                      </a:pPr>
                      <a:r>
                        <a:rPr lang="en-AU" sz="1000" b="1" dirty="0">
                          <a:effectLst/>
                        </a:rPr>
                        <a:t>Post-amendments to ACL</a:t>
                      </a:r>
                      <a:endParaRPr lang="en-A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extLst>
                  <a:ext uri="{0D108BD9-81ED-4DB2-BD59-A6C34878D82A}">
                    <a16:rowId xmlns:a16="http://schemas.microsoft.com/office/drawing/2014/main" xmlns="" val="543976215"/>
                  </a:ext>
                </a:extLst>
              </a:tr>
              <a:tr h="2129865">
                <a:tc>
                  <a:txBody>
                    <a:bodyPr/>
                    <a:lstStyle/>
                    <a:p>
                      <a:pPr algn="just">
                        <a:lnSpc>
                          <a:spcPct val="107000"/>
                        </a:lnSpc>
                        <a:spcAft>
                          <a:spcPts val="0"/>
                        </a:spcAft>
                      </a:pPr>
                      <a:r>
                        <a:rPr lang="en-AU" sz="1000" dirty="0">
                          <a:effectLst/>
                        </a:rPr>
                        <a:t>Previously, Australian Consumer Law was limited to governing contracts with individual consumers and not contracts between companies. A term can be declared as void if the term is ‘unfair’ and the contract is a ‘standard form contract’. Standard form consumer contracts include:</a:t>
                      </a:r>
                    </a:p>
                    <a:p>
                      <a:pPr marL="171450" lvl="0" indent="-171450" algn="just">
                        <a:lnSpc>
                          <a:spcPct val="107000"/>
                        </a:lnSpc>
                        <a:spcAft>
                          <a:spcPts val="0"/>
                        </a:spcAft>
                        <a:buFont typeface="Arial" panose="020B0604020202020204" pitchFamily="34" charset="0"/>
                        <a:buChar char="•"/>
                      </a:pPr>
                      <a:r>
                        <a:rPr lang="en-AU" sz="1000" dirty="0">
                          <a:effectLst/>
                        </a:rPr>
                        <a:t>Telephone services and internet access services;</a:t>
                      </a:r>
                    </a:p>
                    <a:p>
                      <a:pPr marL="171450" lvl="0" indent="-171450" algn="just">
                        <a:lnSpc>
                          <a:spcPct val="107000"/>
                        </a:lnSpc>
                        <a:spcAft>
                          <a:spcPts val="0"/>
                        </a:spcAft>
                        <a:buFont typeface="Arial" panose="020B0604020202020204" pitchFamily="34" charset="0"/>
                        <a:buChar char="•"/>
                      </a:pPr>
                      <a:r>
                        <a:rPr lang="en-AU" sz="1000" dirty="0">
                          <a:effectLst/>
                        </a:rPr>
                        <a:t>Domestic building contracts;</a:t>
                      </a:r>
                    </a:p>
                    <a:p>
                      <a:pPr marL="171450" lvl="0" indent="-171450" algn="just">
                        <a:lnSpc>
                          <a:spcPct val="107000"/>
                        </a:lnSpc>
                        <a:spcAft>
                          <a:spcPts val="0"/>
                        </a:spcAft>
                        <a:buFont typeface="Arial" panose="020B0604020202020204" pitchFamily="34" charset="0"/>
                        <a:buChar char="•"/>
                      </a:pPr>
                      <a:r>
                        <a:rPr lang="en-AU" sz="1000" dirty="0">
                          <a:effectLst/>
                        </a:rPr>
                        <a:t>Gym memberships</a:t>
                      </a:r>
                    </a:p>
                    <a:p>
                      <a:pPr marL="171450" lvl="0" indent="-171450" algn="just">
                        <a:lnSpc>
                          <a:spcPct val="107000"/>
                        </a:lnSpc>
                        <a:spcAft>
                          <a:spcPts val="0"/>
                        </a:spcAft>
                        <a:buFont typeface="Arial" panose="020B0604020202020204" pitchFamily="34" charset="0"/>
                        <a:buChar char="•"/>
                      </a:pPr>
                      <a:r>
                        <a:rPr lang="en-AU" sz="1000" dirty="0">
                          <a:effectLst/>
                        </a:rPr>
                        <a:t>Motor vehicle contracts</a:t>
                      </a:r>
                    </a:p>
                    <a:p>
                      <a:pPr marL="171450" lvl="0" indent="-171450" algn="just">
                        <a:lnSpc>
                          <a:spcPct val="107000"/>
                        </a:lnSpc>
                        <a:spcAft>
                          <a:spcPts val="0"/>
                        </a:spcAft>
                        <a:buFont typeface="Arial" panose="020B0604020202020204" pitchFamily="34" charset="0"/>
                        <a:buChar char="•"/>
                      </a:pPr>
                      <a:r>
                        <a:rPr lang="en-AU" sz="1000" dirty="0">
                          <a:effectLst/>
                        </a:rPr>
                        <a:t>Travel (airline tickets and car hire).</a:t>
                      </a:r>
                    </a:p>
                    <a:p>
                      <a:pPr>
                        <a:lnSpc>
                          <a:spcPct val="107000"/>
                        </a:lnSpc>
                        <a:spcAft>
                          <a:spcPts val="0"/>
                        </a:spcAft>
                      </a:pPr>
                      <a:r>
                        <a:rPr lang="en-AU" sz="10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tc>
                  <a:txBody>
                    <a:bodyPr/>
                    <a:lstStyle/>
                    <a:p>
                      <a:pPr algn="just">
                        <a:lnSpc>
                          <a:spcPct val="107000"/>
                        </a:lnSpc>
                        <a:spcAft>
                          <a:spcPts val="0"/>
                        </a:spcAft>
                      </a:pPr>
                      <a:r>
                        <a:rPr lang="en-AU" sz="1000" dirty="0">
                          <a:effectLst/>
                        </a:rPr>
                        <a:t>The </a:t>
                      </a:r>
                      <a:r>
                        <a:rPr lang="en-AU" sz="1000" i="1" dirty="0">
                          <a:effectLst/>
                        </a:rPr>
                        <a:t>Treasury Legislation Amendment (Small Business and Unfair Contract Terms) Act 2015 (</a:t>
                      </a:r>
                      <a:r>
                        <a:rPr lang="en-AU" sz="1000" i="1" dirty="0" err="1">
                          <a:effectLst/>
                        </a:rPr>
                        <a:t>Cth</a:t>
                      </a:r>
                      <a:r>
                        <a:rPr lang="en-AU" sz="1000" i="1" dirty="0">
                          <a:effectLst/>
                        </a:rPr>
                        <a:t>) </a:t>
                      </a:r>
                      <a:r>
                        <a:rPr lang="en-AU" sz="1000" dirty="0">
                          <a:effectLst/>
                        </a:rPr>
                        <a:t>(“the Act”) was introduced to amend legislation to extend unfair contract protections to small business contracts, and to address the potential for unfair detriment where unfair contract terms are enforced against small businesses. </a:t>
                      </a:r>
                    </a:p>
                    <a:p>
                      <a:pPr algn="just">
                        <a:lnSpc>
                          <a:spcPct val="107000"/>
                        </a:lnSpc>
                        <a:spcAft>
                          <a:spcPts val="0"/>
                        </a:spcAft>
                      </a:pPr>
                      <a:r>
                        <a:rPr lang="en-AU" sz="1000" dirty="0">
                          <a:effectLst/>
                        </a:rPr>
                        <a:t> </a:t>
                      </a:r>
                    </a:p>
                    <a:p>
                      <a:pPr algn="just">
                        <a:lnSpc>
                          <a:spcPct val="107000"/>
                        </a:lnSpc>
                        <a:spcAft>
                          <a:spcPts val="0"/>
                        </a:spcAft>
                      </a:pPr>
                      <a:r>
                        <a:rPr lang="en-AU" sz="1000" dirty="0">
                          <a:effectLst/>
                        </a:rPr>
                        <a:t>This means that more contracts will be subject to extended unfair term protections. The types of standard form contracts small businesses may enter into include: </a:t>
                      </a:r>
                    </a:p>
                    <a:p>
                      <a:pPr marL="342900" lvl="0" indent="-342900" algn="just">
                        <a:lnSpc>
                          <a:spcPct val="107000"/>
                        </a:lnSpc>
                        <a:spcAft>
                          <a:spcPts val="0"/>
                        </a:spcAft>
                        <a:buFont typeface="Calibri" panose="020F0502020204030204" pitchFamily="34" charset="0"/>
                        <a:buChar char="-"/>
                      </a:pPr>
                      <a:r>
                        <a:rPr lang="en-AU" sz="1000" dirty="0">
                          <a:effectLst/>
                        </a:rPr>
                        <a:t>Business loans;</a:t>
                      </a:r>
                    </a:p>
                    <a:p>
                      <a:pPr marL="342900" lvl="0" indent="-342900" algn="just">
                        <a:lnSpc>
                          <a:spcPct val="107000"/>
                        </a:lnSpc>
                        <a:spcAft>
                          <a:spcPts val="0"/>
                        </a:spcAft>
                        <a:buFont typeface="Calibri" panose="020F0502020204030204" pitchFamily="34" charset="0"/>
                        <a:buChar char="-"/>
                      </a:pPr>
                      <a:r>
                        <a:rPr lang="en-AU" sz="1000" dirty="0">
                          <a:effectLst/>
                        </a:rPr>
                        <a:t>Credit Applications;</a:t>
                      </a:r>
                    </a:p>
                    <a:p>
                      <a:pPr marL="342900" lvl="0" indent="-342900" algn="just">
                        <a:lnSpc>
                          <a:spcPct val="107000"/>
                        </a:lnSpc>
                        <a:spcAft>
                          <a:spcPts val="0"/>
                        </a:spcAft>
                        <a:buFont typeface="Calibri" panose="020F0502020204030204" pitchFamily="34" charset="0"/>
                        <a:buChar char="-"/>
                      </a:pPr>
                      <a:r>
                        <a:rPr lang="en-AU" sz="1000" dirty="0">
                          <a:effectLst/>
                        </a:rPr>
                        <a:t>Credit cards; and</a:t>
                      </a:r>
                    </a:p>
                    <a:p>
                      <a:pPr marL="342900" lvl="0" indent="-342900" algn="just">
                        <a:lnSpc>
                          <a:spcPct val="107000"/>
                        </a:lnSpc>
                        <a:spcAft>
                          <a:spcPts val="0"/>
                        </a:spcAft>
                        <a:buFont typeface="Calibri" panose="020F0502020204030204" pitchFamily="34" charset="0"/>
                        <a:buChar char="-"/>
                      </a:pPr>
                      <a:r>
                        <a:rPr lang="en-AU" sz="1000" dirty="0">
                          <a:effectLst/>
                        </a:rPr>
                        <a:t>Client or broker agreements.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extLst>
                  <a:ext uri="{0D108BD9-81ED-4DB2-BD59-A6C34878D82A}">
                    <a16:rowId xmlns:a16="http://schemas.microsoft.com/office/drawing/2014/main" xmlns="" val="4285501382"/>
                  </a:ext>
                </a:extLst>
              </a:tr>
              <a:tr h="1730515">
                <a:tc>
                  <a:txBody>
                    <a:bodyPr/>
                    <a:lstStyle/>
                    <a:p>
                      <a:pPr algn="just">
                        <a:lnSpc>
                          <a:spcPct val="107000"/>
                        </a:lnSpc>
                        <a:spcAft>
                          <a:spcPts val="0"/>
                        </a:spcAft>
                      </a:pPr>
                      <a:r>
                        <a:rPr lang="en-AU" sz="1000" dirty="0">
                          <a:effectLst/>
                        </a:rPr>
                        <a:t>The common law courts have traditionally not recognised unfairness in the terms of a contract as a basis for intervention, the underlying premise being that a party is free to enter into a binding contract on terms of his or her choice. </a:t>
                      </a:r>
                    </a:p>
                    <a:p>
                      <a:pPr algn="just">
                        <a:lnSpc>
                          <a:spcPct val="107000"/>
                        </a:lnSpc>
                        <a:spcAft>
                          <a:spcPts val="0"/>
                        </a:spcAft>
                      </a:pPr>
                      <a:r>
                        <a:rPr lang="en-AU" sz="1000" dirty="0">
                          <a:effectLst/>
                        </a:rPr>
                        <a:t> </a:t>
                      </a:r>
                    </a:p>
                    <a:p>
                      <a:pPr algn="just">
                        <a:lnSpc>
                          <a:spcPct val="107000"/>
                        </a:lnSpc>
                        <a:spcAft>
                          <a:spcPts val="0"/>
                        </a:spcAft>
                      </a:pPr>
                      <a:r>
                        <a:rPr lang="en-AU" sz="1000" dirty="0">
                          <a:effectLst/>
                        </a:rPr>
                        <a:t>This presumption of freedom of contract, and the voluntary entry into binding contracts overlooks the fact that many standard form contracts relate to essential goods or services, such as utilities, and that the consumer may have no bargaining power and little choice as regards the terms and conditions on offer.</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tc>
                  <a:txBody>
                    <a:bodyPr/>
                    <a:lstStyle/>
                    <a:p>
                      <a:pPr algn="just">
                        <a:lnSpc>
                          <a:spcPct val="107000"/>
                        </a:lnSpc>
                        <a:spcAft>
                          <a:spcPts val="0"/>
                        </a:spcAft>
                      </a:pPr>
                      <a:r>
                        <a:rPr lang="en-AU" sz="1000" dirty="0">
                          <a:effectLst/>
                        </a:rPr>
                        <a:t>The application of the Act is not limited by the type of goods and services which are provided for under the contract. A term of a small business contract will be deemed as void if the following three requirements are satisfied:</a:t>
                      </a:r>
                    </a:p>
                    <a:p>
                      <a:pPr algn="just">
                        <a:lnSpc>
                          <a:spcPct val="107000"/>
                        </a:lnSpc>
                        <a:spcAft>
                          <a:spcPts val="0"/>
                        </a:spcAft>
                      </a:pPr>
                      <a:r>
                        <a:rPr lang="en-AU" sz="1000" dirty="0">
                          <a:effectLst/>
                        </a:rPr>
                        <a:t> </a:t>
                      </a:r>
                    </a:p>
                    <a:p>
                      <a:pPr marL="171450" lvl="0" indent="-171450" algn="just">
                        <a:lnSpc>
                          <a:spcPct val="107000"/>
                        </a:lnSpc>
                        <a:spcAft>
                          <a:spcPts val="0"/>
                        </a:spcAft>
                        <a:buFont typeface="Arial" panose="020B0604020202020204" pitchFamily="34" charset="0"/>
                        <a:buChar char="•"/>
                      </a:pPr>
                      <a:r>
                        <a:rPr lang="en-AU" sz="1000" dirty="0">
                          <a:effectLst/>
                        </a:rPr>
                        <a:t>The contact must be a standard form contract;</a:t>
                      </a:r>
                    </a:p>
                    <a:p>
                      <a:pPr marL="171450" lvl="0" indent="-171450" algn="just">
                        <a:lnSpc>
                          <a:spcPct val="107000"/>
                        </a:lnSpc>
                        <a:spcAft>
                          <a:spcPts val="0"/>
                        </a:spcAft>
                        <a:buFont typeface="Arial" panose="020B0604020202020204" pitchFamily="34" charset="0"/>
                        <a:buChar char="•"/>
                      </a:pPr>
                      <a:r>
                        <a:rPr lang="en-AU" sz="1000" dirty="0">
                          <a:effectLst/>
                        </a:rPr>
                        <a:t>The contract must be a small business contract; and</a:t>
                      </a:r>
                    </a:p>
                    <a:p>
                      <a:pPr marL="171450" lvl="0" indent="-171450" algn="just">
                        <a:lnSpc>
                          <a:spcPct val="107000"/>
                        </a:lnSpc>
                        <a:spcAft>
                          <a:spcPts val="0"/>
                        </a:spcAft>
                        <a:buFont typeface="Arial" panose="020B0604020202020204" pitchFamily="34" charset="0"/>
                        <a:buChar char="•"/>
                      </a:pPr>
                      <a:r>
                        <a:rPr lang="en-AU" sz="1000" dirty="0">
                          <a:effectLst/>
                        </a:rPr>
                        <a:t>The contract must contain a term that is unfair.</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extLst>
                  <a:ext uri="{0D108BD9-81ED-4DB2-BD59-A6C34878D82A}">
                    <a16:rowId xmlns:a16="http://schemas.microsoft.com/office/drawing/2014/main" xmlns="" val="3998101272"/>
                  </a:ext>
                </a:extLst>
              </a:tr>
              <a:tr h="532466">
                <a:tc>
                  <a:txBody>
                    <a:bodyPr/>
                    <a:lstStyle/>
                    <a:p>
                      <a:pPr algn="just">
                        <a:lnSpc>
                          <a:spcPct val="107000"/>
                        </a:lnSpc>
                        <a:spcAft>
                          <a:spcPts val="0"/>
                        </a:spcAft>
                      </a:pPr>
                      <a:r>
                        <a:rPr lang="en-AU" sz="1000" dirty="0">
                          <a:effectLst/>
                        </a:rPr>
                        <a:t>Unfair contract term protections for consumer contracts only apply when an individual </a:t>
                      </a:r>
                      <a:r>
                        <a:rPr lang="en-AU" sz="1000" u="sng" dirty="0">
                          <a:effectLst/>
                        </a:rPr>
                        <a:t>acquires</a:t>
                      </a:r>
                      <a:r>
                        <a:rPr lang="en-AU" sz="1000" dirty="0">
                          <a:effectLst/>
                        </a:rPr>
                        <a:t> goods, services, an interest in land, financial products or financial services.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tc>
                  <a:txBody>
                    <a:bodyPr/>
                    <a:lstStyle/>
                    <a:p>
                      <a:pPr algn="just">
                        <a:lnSpc>
                          <a:spcPct val="107000"/>
                        </a:lnSpc>
                        <a:spcAft>
                          <a:spcPts val="0"/>
                        </a:spcAft>
                      </a:pPr>
                      <a:r>
                        <a:rPr lang="en-AU" sz="1000" dirty="0">
                          <a:effectLst/>
                        </a:rPr>
                        <a:t>The Act covers contracts where the small business is the </a:t>
                      </a:r>
                      <a:r>
                        <a:rPr lang="en-AU" sz="1000" u="sng" dirty="0">
                          <a:effectLst/>
                        </a:rPr>
                        <a:t>supplier</a:t>
                      </a:r>
                      <a:r>
                        <a:rPr lang="en-AU" sz="1000" dirty="0">
                          <a:effectLst/>
                        </a:rPr>
                        <a:t> of goods or services, as well as contract where the small business is the </a:t>
                      </a:r>
                      <a:r>
                        <a:rPr lang="en-AU" sz="1000" u="sng" dirty="0">
                          <a:effectLst/>
                        </a:rPr>
                        <a:t>acquirer.</a:t>
                      </a:r>
                      <a:endParaRPr lang="en-AU" sz="1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0891" marR="50891" marT="0" marB="0"/>
                </a:tc>
                <a:extLst>
                  <a:ext uri="{0D108BD9-81ED-4DB2-BD59-A6C34878D82A}">
                    <a16:rowId xmlns:a16="http://schemas.microsoft.com/office/drawing/2014/main" xmlns="" val="3379062046"/>
                  </a:ext>
                </a:extLst>
              </a:tr>
            </a:tbl>
          </a:graphicData>
        </a:graphic>
      </p:graphicFrame>
      <p:sp>
        <p:nvSpPr>
          <p:cNvPr id="12" name="Rectangle 4">
            <a:extLst>
              <a:ext uri="{FF2B5EF4-FFF2-40B4-BE49-F238E27FC236}">
                <a16:creationId xmlns:a16="http://schemas.microsoft.com/office/drawing/2014/main" xmlns="" id="{FDA86C3A-B421-4F6F-8DD0-A12859D61A28}"/>
              </a:ext>
            </a:extLst>
          </p:cNvPr>
          <p:cNvSpPr>
            <a:spLocks noChangeArrowheads="1"/>
          </p:cNvSpPr>
          <p:nvPr/>
        </p:nvSpPr>
        <p:spPr bwMode="auto">
          <a:xfrm>
            <a:off x="2447925"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a:ln>
                  <a:noFill/>
                </a:ln>
                <a:solidFill>
                  <a:schemeClr val="tx1"/>
                </a:solidFill>
                <a:effectLst/>
                <a:latin typeface="Arial" panose="020B0604020202020204" pitchFamily="34" charset="0"/>
              </a:rPr>
              <a:t/>
            </a:r>
            <a:br>
              <a:rPr kumimoji="0" lang="en-AU" altLang="en-US" sz="1800" b="0" i="0" u="none" strike="noStrike" cap="none" normalizeH="0" baseline="0">
                <a:ln>
                  <a:noFill/>
                </a:ln>
                <a:solidFill>
                  <a:schemeClr val="tx1"/>
                </a:solidFill>
                <a:effectLst/>
                <a:latin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9970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515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  09 June 2017</a:t>
            </a:r>
            <a:endParaRPr lang="en-US" sz="1200" dirty="0">
              <a:solidFill>
                <a:schemeClr val="bg1"/>
              </a:solidFill>
            </a:endParaRPr>
          </a:p>
        </p:txBody>
      </p:sp>
      <p:sp>
        <p:nvSpPr>
          <p:cNvPr id="7" name="TextBox 6"/>
          <p:cNvSpPr txBox="1"/>
          <p:nvPr/>
        </p:nvSpPr>
        <p:spPr>
          <a:xfrm>
            <a:off x="8760777" y="6359464"/>
            <a:ext cx="248040" cy="307777"/>
          </a:xfrm>
          <a:prstGeom prst="rect">
            <a:avLst/>
          </a:prstGeom>
          <a:noFill/>
        </p:spPr>
        <p:txBody>
          <a:bodyPr wrap="square" rtlCol="0">
            <a:spAutoFit/>
          </a:bodyPr>
          <a:lstStyle/>
          <a:p>
            <a:fld id="{09FABA69-1317-4C40-8210-5FEA3686A1C2}" type="slidenum">
              <a:rPr lang="en-US" sz="1400" smtClean="0">
                <a:latin typeface="Open Sans Condensed Bold"/>
                <a:cs typeface="Open Sans Condensed Bold"/>
              </a:rPr>
              <a:t>6</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4808224" cy="1738938"/>
          </a:xfrm>
          <a:prstGeom prst="rect">
            <a:avLst/>
          </a:prstGeom>
          <a:noFill/>
        </p:spPr>
        <p:txBody>
          <a:bodyPr wrap="square" rtlCol="0">
            <a:spAutoFit/>
          </a:bodyPr>
          <a:lstStyle/>
          <a:p>
            <a:r>
              <a:rPr lang="en-AU" dirty="0"/>
              <a:t>However, the legislation provides some guidance in determining whether a contract is a standard form contract. A court may take into account the following matters:</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pic>
        <p:nvPicPr>
          <p:cNvPr id="14" name="Picture 13">
            <a:extLst>
              <a:ext uri="{FF2B5EF4-FFF2-40B4-BE49-F238E27FC236}">
                <a16:creationId xmlns:a16="http://schemas.microsoft.com/office/drawing/2014/main" xmlns="" id="{CA2A4250-7508-403F-8194-F6043B029E39}"/>
              </a:ext>
            </a:extLst>
          </p:cNvPr>
          <p:cNvPicPr>
            <a:picLocks noChangeAspect="1"/>
          </p:cNvPicPr>
          <p:nvPr/>
        </p:nvPicPr>
        <p:blipFill>
          <a:blip r:embed="rId3"/>
          <a:stretch>
            <a:fillRect/>
          </a:stretch>
        </p:blipFill>
        <p:spPr>
          <a:xfrm>
            <a:off x="4438836" y="503147"/>
            <a:ext cx="4044462" cy="5503985"/>
          </a:xfrm>
          <a:prstGeom prst="rect">
            <a:avLst/>
          </a:prstGeom>
        </p:spPr>
      </p:pic>
    </p:spTree>
    <p:extLst>
      <p:ext uri="{BB962C8B-B14F-4D97-AF65-F5344CB8AC3E}">
        <p14:creationId xmlns:p14="http://schemas.microsoft.com/office/powerpoint/2010/main" val="348148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760777" y="6359464"/>
            <a:ext cx="248040" cy="307777"/>
          </a:xfrm>
          <a:prstGeom prst="rect">
            <a:avLst/>
          </a:prstGeom>
          <a:noFill/>
        </p:spPr>
        <p:txBody>
          <a:bodyPr wrap="square" rtlCol="0">
            <a:spAutoFit/>
          </a:bodyPr>
          <a:lstStyle/>
          <a:p>
            <a:fld id="{5735213D-55A2-443B-969D-EEDF91F66C71}" type="slidenum">
              <a:rPr lang="en-US" sz="1400" smtClean="0">
                <a:latin typeface="Open Sans Condensed Bold"/>
                <a:cs typeface="Open Sans Condensed Bold"/>
              </a:rPr>
              <a:t>7</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5062924"/>
          </a:xfrm>
          <a:prstGeom prst="rect">
            <a:avLst/>
          </a:prstGeom>
          <a:noFill/>
        </p:spPr>
        <p:txBody>
          <a:bodyPr wrap="square" rtlCol="0">
            <a:spAutoFit/>
          </a:bodyPr>
          <a:lstStyle/>
          <a:p>
            <a:pPr lvl="0"/>
            <a:r>
              <a:rPr lang="en-AU" b="1" u="sng" dirty="0"/>
              <a:t>2. Small business contract</a:t>
            </a:r>
          </a:p>
          <a:p>
            <a:r>
              <a:rPr lang="en-AU" dirty="0"/>
              <a:t>The contract must also be a ‘small business contract’. That is: </a:t>
            </a:r>
          </a:p>
          <a:p>
            <a:endParaRPr lang="en-AU" dirty="0"/>
          </a:p>
          <a:p>
            <a:r>
              <a:rPr lang="en-AU" dirty="0"/>
              <a:t>(a)	The contract is for a supply of goods or services, or a sale or grant of an interest in the land; </a:t>
            </a:r>
          </a:p>
          <a:p>
            <a:endParaRPr lang="en-AU" dirty="0"/>
          </a:p>
          <a:p>
            <a:r>
              <a:rPr lang="en-AU" dirty="0"/>
              <a:t>(b)	At least one party to the contract is a business that employs fewer than 20 persons (at the time the contract is made); and </a:t>
            </a:r>
          </a:p>
          <a:p>
            <a:endParaRPr lang="en-AU" dirty="0"/>
          </a:p>
          <a:p>
            <a:r>
              <a:rPr lang="en-AU" dirty="0"/>
              <a:t>(c)	Either:</a:t>
            </a:r>
          </a:p>
          <a:p>
            <a:r>
              <a:rPr lang="en-AU" dirty="0" err="1"/>
              <a:t>i</a:t>
            </a:r>
            <a:r>
              <a:rPr lang="en-AU" dirty="0"/>
              <a:t>. The upfront price payable under the contract does not exceed $300,000; or</a:t>
            </a:r>
          </a:p>
          <a:p>
            <a:r>
              <a:rPr lang="en-AU" dirty="0"/>
              <a:t>ii. If the contract exceeds 12 months, the upfront price payable does not exceed $1 million. </a:t>
            </a:r>
          </a:p>
          <a:p>
            <a:r>
              <a:rPr lang="en-AU" dirty="0"/>
              <a:t>A casual employee is not counted for the purposes of the section above, unless he or she is employed by the business on a regular and systematic basis.</a:t>
            </a:r>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77521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760777" y="6359464"/>
            <a:ext cx="248040"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8</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3123932"/>
          </a:xfrm>
          <a:prstGeom prst="rect">
            <a:avLst/>
          </a:prstGeom>
          <a:noFill/>
        </p:spPr>
        <p:txBody>
          <a:bodyPr wrap="square" rtlCol="0">
            <a:spAutoFit/>
          </a:bodyPr>
          <a:lstStyle/>
          <a:p>
            <a:pPr lvl="0"/>
            <a:r>
              <a:rPr lang="en-AU" b="1" u="sng" dirty="0"/>
              <a:t>3. A term that is unfair</a:t>
            </a:r>
            <a:endParaRPr lang="en-AU" b="1" dirty="0"/>
          </a:p>
          <a:p>
            <a:endParaRPr lang="en-AU" dirty="0"/>
          </a:p>
          <a:p>
            <a:r>
              <a:rPr lang="en-AU" dirty="0"/>
              <a:t>A term of a small business contract is ‘unfair’ if:</a:t>
            </a:r>
          </a:p>
          <a:p>
            <a:endParaRPr lang="en-AU" dirty="0"/>
          </a:p>
          <a:p>
            <a:pPr marL="285750" lvl="0" indent="-285750">
              <a:buFont typeface="Arial" panose="020B0604020202020204" pitchFamily="34" charset="0"/>
              <a:buChar char="•"/>
            </a:pPr>
            <a:r>
              <a:rPr lang="en-AU" dirty="0"/>
              <a:t>It would cause significant imbalance in the parties’ rights and obligations arising under the contract; and</a:t>
            </a:r>
          </a:p>
          <a:p>
            <a:pPr marL="285750" lvl="0" indent="-285750">
              <a:buFont typeface="Arial" panose="020B0604020202020204" pitchFamily="34" charset="0"/>
              <a:buChar char="•"/>
            </a:pPr>
            <a:r>
              <a:rPr lang="en-AU" dirty="0"/>
              <a:t>It is not reasonably necessary in order to protect the legitimate interests of the party who would be advantaged by the term; and</a:t>
            </a:r>
          </a:p>
          <a:p>
            <a:pPr marL="285750" lvl="0" indent="-285750">
              <a:buFont typeface="Arial" panose="020B0604020202020204" pitchFamily="34" charset="0"/>
              <a:buChar char="•"/>
            </a:pPr>
            <a:r>
              <a:rPr lang="en-AU" dirty="0"/>
              <a:t>It would cause detriment (whether financial or otherwise) to a party if it were to be applied or relied on.</a:t>
            </a:r>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310458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S_POWERPOINT_V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398940" y="6260250"/>
            <a:ext cx="6548260" cy="276999"/>
          </a:xfrm>
          <a:prstGeom prst="rect">
            <a:avLst/>
          </a:prstGeom>
          <a:noFill/>
        </p:spPr>
        <p:txBody>
          <a:bodyPr wrap="square" rtlCol="0">
            <a:spAutoFit/>
          </a:bodyPr>
          <a:lstStyle/>
          <a:p>
            <a:r>
              <a:rPr lang="de-DE" sz="1200" dirty="0">
                <a:solidFill>
                  <a:schemeClr val="bg1"/>
                </a:solidFill>
                <a:latin typeface="Open Sans Cond Light"/>
                <a:cs typeface="Open Sans Cond Light"/>
              </a:rPr>
              <a:t>Developments in the law for credit managers </a:t>
            </a:r>
            <a:r>
              <a:rPr lang="en-AU" sz="1200" dirty="0">
                <a:solidFill>
                  <a:schemeClr val="bg1"/>
                </a:solidFill>
                <a:latin typeface="Open Sans Cond Light"/>
                <a:cs typeface="Open Sans Cond Light"/>
              </a:rPr>
              <a:t>•  AICM•  09 June 2017</a:t>
            </a:r>
            <a:endParaRPr lang="en-US" sz="1200" dirty="0">
              <a:solidFill>
                <a:schemeClr val="bg1"/>
              </a:solidFill>
            </a:endParaRPr>
          </a:p>
        </p:txBody>
      </p:sp>
      <p:sp>
        <p:nvSpPr>
          <p:cNvPr id="7" name="TextBox 6"/>
          <p:cNvSpPr txBox="1"/>
          <p:nvPr/>
        </p:nvSpPr>
        <p:spPr>
          <a:xfrm>
            <a:off x="8760777" y="6359464"/>
            <a:ext cx="248040" cy="307777"/>
          </a:xfrm>
          <a:prstGeom prst="rect">
            <a:avLst/>
          </a:prstGeom>
          <a:noFill/>
        </p:spPr>
        <p:txBody>
          <a:bodyPr wrap="square" rtlCol="0">
            <a:spAutoFit/>
          </a:bodyPr>
          <a:lstStyle/>
          <a:p>
            <a:fld id="{9874D836-497D-4E34-8A69-02F412F9806F}" type="slidenum">
              <a:rPr lang="en-US" sz="1400" smtClean="0">
                <a:latin typeface="Open Sans Condensed Bold"/>
                <a:cs typeface="Open Sans Condensed Bold"/>
              </a:rPr>
              <a:t>9</a:t>
            </a:fld>
            <a:endParaRPr lang="en-US" sz="1400" dirty="0">
              <a:latin typeface="Open Sans Condensed Bold"/>
              <a:cs typeface="Open Sans Condensed Bold"/>
            </a:endParaRPr>
          </a:p>
        </p:txBody>
      </p:sp>
      <p:sp>
        <p:nvSpPr>
          <p:cNvPr id="8" name="TextBox 7"/>
          <p:cNvSpPr txBox="1"/>
          <p:nvPr/>
        </p:nvSpPr>
        <p:spPr>
          <a:xfrm>
            <a:off x="876856" y="846698"/>
            <a:ext cx="6248862" cy="615553"/>
          </a:xfrm>
          <a:prstGeom prst="rect">
            <a:avLst/>
          </a:prstGeom>
          <a:noFill/>
        </p:spPr>
        <p:txBody>
          <a:bodyPr wrap="square" rtlCol="0">
            <a:spAutoFit/>
          </a:bodyPr>
          <a:lstStyle/>
          <a:p>
            <a:r>
              <a:rPr lang="en-US" sz="3400" dirty="0">
                <a:solidFill>
                  <a:schemeClr val="accent1"/>
                </a:solidFill>
                <a:latin typeface="Open Sans Condensed Bold"/>
                <a:cs typeface="Open Sans Condensed Bold"/>
              </a:rPr>
              <a:t>Unfair Contract Terms.</a:t>
            </a:r>
          </a:p>
        </p:txBody>
      </p:sp>
      <p:sp>
        <p:nvSpPr>
          <p:cNvPr id="10" name="TextBox 9"/>
          <p:cNvSpPr txBox="1"/>
          <p:nvPr/>
        </p:nvSpPr>
        <p:spPr>
          <a:xfrm>
            <a:off x="876856" y="1462251"/>
            <a:ext cx="7414888" cy="3954929"/>
          </a:xfrm>
          <a:prstGeom prst="rect">
            <a:avLst/>
          </a:prstGeom>
          <a:noFill/>
        </p:spPr>
        <p:txBody>
          <a:bodyPr wrap="square" rtlCol="0">
            <a:spAutoFit/>
          </a:bodyPr>
          <a:lstStyle/>
          <a:p>
            <a:r>
              <a:rPr lang="en-AU" i="1" u="sng" dirty="0"/>
              <a:t>Types of terms that may be unfair </a:t>
            </a:r>
          </a:p>
          <a:p>
            <a:endParaRPr lang="en-AU" dirty="0"/>
          </a:p>
          <a:p>
            <a:r>
              <a:rPr lang="en-AU" dirty="0"/>
              <a:t>It is up to the court to decide whether a term is unfair by taking into account the matters that the court deems relevant. However, the court </a:t>
            </a:r>
            <a:r>
              <a:rPr lang="en-AU" b="1" dirty="0"/>
              <a:t>must </a:t>
            </a:r>
            <a:r>
              <a:rPr lang="en-AU" dirty="0"/>
              <a:t>take into account the following:</a:t>
            </a:r>
          </a:p>
          <a:p>
            <a:endParaRPr lang="en-AU" dirty="0"/>
          </a:p>
          <a:p>
            <a:pPr marL="285750" lvl="0" indent="-285750">
              <a:buFont typeface="Arial" panose="020B0604020202020204" pitchFamily="34" charset="0"/>
              <a:buChar char="•"/>
            </a:pPr>
            <a:r>
              <a:rPr lang="en-AU" dirty="0"/>
              <a:t>The extent to which the term is transparent (</a:t>
            </a:r>
            <a:r>
              <a:rPr lang="en-AU" i="1" dirty="0"/>
              <a:t>expressed in reasonably plain language, legible, presented clearly and readily available to any party affected by the term</a:t>
            </a:r>
            <a:r>
              <a:rPr lang="en-AU" dirty="0"/>
              <a:t>); and</a:t>
            </a:r>
          </a:p>
          <a:p>
            <a:pPr lvl="0"/>
            <a:endParaRPr lang="en-AU" dirty="0"/>
          </a:p>
          <a:p>
            <a:pPr marL="285750" lvl="0" indent="-285750">
              <a:buFont typeface="Arial" panose="020B0604020202020204" pitchFamily="34" charset="0"/>
              <a:buChar char="•"/>
            </a:pPr>
            <a:r>
              <a:rPr lang="en-AU" dirty="0"/>
              <a:t>The contract as a whole. </a:t>
            </a:r>
          </a:p>
          <a:p>
            <a:endParaRPr lang="en-AU" dirty="0"/>
          </a:p>
          <a:p>
            <a:endParaRPr lang="en-AU" dirty="0"/>
          </a:p>
          <a:p>
            <a:r>
              <a:rPr lang="pt-BR" sz="1700" dirty="0">
                <a:latin typeface="Open Sans Cond Light"/>
                <a:cs typeface="Open Sans Cond Light"/>
              </a:rPr>
              <a:t> </a:t>
            </a:r>
            <a:endParaRPr lang="en-US" sz="1700" dirty="0">
              <a:solidFill>
                <a:schemeClr val="accent1"/>
              </a:solidFill>
              <a:latin typeface="Open Sans Cond Light"/>
              <a:cs typeface="Open Sans Cond Light"/>
            </a:endParaRPr>
          </a:p>
        </p:txBody>
      </p:sp>
    </p:spTree>
    <p:extLst>
      <p:ext uri="{BB962C8B-B14F-4D97-AF65-F5344CB8AC3E}">
        <p14:creationId xmlns:p14="http://schemas.microsoft.com/office/powerpoint/2010/main" val="199230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6068</Words>
  <Application>Microsoft Office PowerPoint</Application>
  <PresentationFormat>On-screen Show (4:3)</PresentationFormat>
  <Paragraphs>543</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Open Sans Cond Light</vt:lpstr>
      <vt:lpstr>Open Sans Condensed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Souterman Pty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Souter-Robertson</dc:creator>
  <cp:lastModifiedBy>Kate</cp:lastModifiedBy>
  <cp:revision>39</cp:revision>
  <cp:lastPrinted>2017-06-06T07:24:44Z</cp:lastPrinted>
  <dcterms:created xsi:type="dcterms:W3CDTF">2015-10-08T06:47:58Z</dcterms:created>
  <dcterms:modified xsi:type="dcterms:W3CDTF">2017-06-07T01:44:28Z</dcterms:modified>
</cp:coreProperties>
</file>